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63" r:id="rId11"/>
    <p:sldId id="266" r:id="rId12"/>
    <p:sldId id="267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8A6613-36D4-4D0B-8EFA-1D61B30297B6}" v="1" dt="2026-09-22T17:25:54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79CB474D-26C2-46F8-8A34-4CEF6A5C02F7}"/>
    <pc:docChg chg="undo custSel modSld">
      <pc:chgData name="Alois Klotz" userId="0e7873f3-c968-46a8-ac9c-5d38456ab073" providerId="ADAL" clId="{79CB474D-26C2-46F8-8A34-4CEF6A5C02F7}" dt="2026-09-22T17:26:33.079" v="43" actId="20577"/>
      <pc:docMkLst>
        <pc:docMk/>
      </pc:docMkLst>
      <pc:sldChg chg="modSp mod">
        <pc:chgData name="Alois Klotz" userId="0e7873f3-c968-46a8-ac9c-5d38456ab073" providerId="ADAL" clId="{79CB474D-26C2-46F8-8A34-4CEF6A5C02F7}" dt="2026-09-22T17:26:33.079" v="43" actId="20577"/>
        <pc:sldMkLst>
          <pc:docMk/>
          <pc:sldMk cId="4053750208" sldId="267"/>
        </pc:sldMkLst>
        <pc:spChg chg="mod">
          <ac:chgData name="Alois Klotz" userId="0e7873f3-c968-46a8-ac9c-5d38456ab073" providerId="ADAL" clId="{79CB474D-26C2-46F8-8A34-4CEF6A5C02F7}" dt="2026-09-22T17:26:33.079" v="43" actId="20577"/>
          <ac:spMkLst>
            <pc:docMk/>
            <pc:sldMk cId="4053750208" sldId="267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Speichergröße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in GB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Tabelle1!$A$2:$A$5</c:f>
              <c:strCache>
                <c:ptCount val="4"/>
                <c:pt idx="0">
                  <c:v>Festplatte</c:v>
                </c:pt>
                <c:pt idx="1">
                  <c:v>SSD</c:v>
                </c:pt>
                <c:pt idx="2">
                  <c:v>USB-Stick</c:v>
                </c:pt>
                <c:pt idx="3">
                  <c:v>RAM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1000</c:v>
                </c:pt>
                <c:pt idx="1">
                  <c:v>250</c:v>
                </c:pt>
                <c:pt idx="2">
                  <c:v>64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0-456C-9ED1-22415C460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4381120"/>
        <c:axId val="389168736"/>
      </c:barChart>
      <c:catAx>
        <c:axId val="284381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89168736"/>
        <c:crosses val="autoZero"/>
        <c:auto val="1"/>
        <c:lblAlgn val="ctr"/>
        <c:lblOffset val="100"/>
        <c:noMultiLvlLbl val="0"/>
      </c:catAx>
      <c:valAx>
        <c:axId val="389168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8438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2581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1229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678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31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4390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97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96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394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5473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2842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5010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DB916-187E-4F4A-A435-C4EB0C81F6E1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70F4-6D21-4157-904F-4EE908C0B4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628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Hardware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39408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Peripheriegeräte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Sind externe Geräte!</a:t>
            </a:r>
          </a:p>
          <a:p>
            <a:r>
              <a:rPr lang="de-DE" dirty="0"/>
              <a:t>Scanner, Drucker, Monitor, Tastatur</a:t>
            </a:r>
            <a:endParaRPr lang="de-DE" dirty="0">
              <a:effectLst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28" b="22867"/>
          <a:stretch/>
        </p:blipFill>
        <p:spPr>
          <a:xfrm>
            <a:off x="4091987" y="3112037"/>
            <a:ext cx="3204983" cy="221417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32" y="3112036"/>
            <a:ext cx="3833723" cy="261666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970" y="3542281"/>
            <a:ext cx="2838715" cy="242109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742" y="806691"/>
            <a:ext cx="3255368" cy="187726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553407A1-6FF2-4A2F-A15F-02414607D1CF}"/>
              </a:ext>
            </a:extLst>
          </p:cNvPr>
          <p:cNvSpPr txBox="1"/>
          <p:nvPr/>
        </p:nvSpPr>
        <p:spPr>
          <a:xfrm>
            <a:off x="8470957" y="2683953"/>
            <a:ext cx="1374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Tastatur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26227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Scanner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Digitalisieren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22304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Drucker</a:t>
            </a:r>
            <a:endParaRPr lang="de-DE" b="0" dirty="0">
              <a:effectLst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de-DE" b="1" dirty="0"/>
              <a:t>Laserdrucker:</a:t>
            </a:r>
            <a:r>
              <a:rPr lang="de-DE" dirty="0"/>
              <a:t> pulverförmiger Toner.</a:t>
            </a:r>
            <a:endParaRPr lang="de-DE" dirty="0">
              <a:effectLst/>
            </a:endParaRPr>
          </a:p>
          <a:p>
            <a:pPr>
              <a:spcBef>
                <a:spcPts val="1800"/>
              </a:spcBef>
            </a:pPr>
            <a:r>
              <a:rPr lang="de-DE" b="1" dirty="0"/>
              <a:t>Tintenstrahldrucker:</a:t>
            </a:r>
            <a:r>
              <a:rPr lang="de-DE" dirty="0"/>
              <a:t> Farbtinte</a:t>
            </a:r>
            <a:endParaRPr lang="de-DE" dirty="0">
              <a:effectLst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48" y="3948539"/>
            <a:ext cx="1818084" cy="140286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04" y="3095532"/>
            <a:ext cx="3411634" cy="295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06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Anschlüsse (Schnittstellen PC)</a:t>
            </a:r>
            <a:endParaRPr lang="de-DE" b="0" dirty="0">
              <a:effectLst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i="1" dirty="0"/>
              <a:t>Schnittstellen verbinden den PC mit einem Monitor </a:t>
            </a:r>
            <a:br>
              <a:rPr lang="de-DE" i="1" dirty="0"/>
            </a:br>
            <a:r>
              <a:rPr lang="de-DE" i="1" dirty="0"/>
              <a:t>oder</a:t>
            </a:r>
            <a:endParaRPr lang="de-DE" dirty="0">
              <a:effectLst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4"/>
          <a:stretch/>
        </p:blipFill>
        <p:spPr>
          <a:xfrm>
            <a:off x="3953475" y="3869542"/>
            <a:ext cx="1686330" cy="114081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914" y="1250378"/>
            <a:ext cx="2215906" cy="151244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3" b="4440"/>
          <a:stretch/>
        </p:blipFill>
        <p:spPr>
          <a:xfrm>
            <a:off x="838200" y="4001294"/>
            <a:ext cx="1686330" cy="66106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4D2FC65-FF5C-46BE-A3DE-9DF87ABF23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18" y="4061594"/>
            <a:ext cx="1318104" cy="1201537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204C236-9AE4-4591-BD7A-D46B19B53C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496" y="2529208"/>
            <a:ext cx="298543" cy="263975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7853948D-C5EB-423C-8604-B15B9E1C8D98}"/>
              </a:ext>
            </a:extLst>
          </p:cNvPr>
          <p:cNvSpPr/>
          <p:nvPr/>
        </p:nvSpPr>
        <p:spPr>
          <a:xfrm>
            <a:off x="9153852" y="4147162"/>
            <a:ext cx="599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VGA</a:t>
            </a:r>
            <a:endParaRPr lang="de-AT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82609209-596C-4F2C-B515-AAEEDDE2A321}"/>
              </a:ext>
            </a:extLst>
          </p:cNvPr>
          <p:cNvSpPr/>
          <p:nvPr/>
        </p:nvSpPr>
        <p:spPr>
          <a:xfrm>
            <a:off x="9648996" y="4676855"/>
            <a:ext cx="751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HDMI</a:t>
            </a:r>
            <a:endParaRPr lang="de-AT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C746A0B5-D6C7-44ED-82AF-079003B9828C}"/>
              </a:ext>
            </a:extLst>
          </p:cNvPr>
          <p:cNvSpPr/>
          <p:nvPr/>
        </p:nvSpPr>
        <p:spPr>
          <a:xfrm>
            <a:off x="10101067" y="5276399"/>
            <a:ext cx="599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USB</a:t>
            </a:r>
            <a:endParaRPr lang="de-AT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71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Arten von Computer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44600" y="1374757"/>
            <a:ext cx="10515600" cy="4351338"/>
          </a:xfrm>
        </p:spPr>
        <p:txBody>
          <a:bodyPr/>
          <a:lstStyle/>
          <a:p>
            <a:r>
              <a:rPr lang="de-DE" dirty="0">
                <a:effectLst/>
              </a:rPr>
              <a:t>-------------</a:t>
            </a:r>
          </a:p>
          <a:p>
            <a:r>
              <a:rPr lang="de-DE" dirty="0"/>
              <a:t>-------------</a:t>
            </a:r>
            <a:endParaRPr lang="de-DE" dirty="0">
              <a:effectLst/>
            </a:endParaRPr>
          </a:p>
          <a:p>
            <a:r>
              <a:rPr lang="de-DE" dirty="0"/>
              <a:t>-------------</a:t>
            </a:r>
          </a:p>
          <a:p>
            <a:r>
              <a:rPr lang="de-DE" dirty="0"/>
              <a:t>-------------</a:t>
            </a:r>
            <a:endParaRPr lang="de-DE" dirty="0">
              <a:effectLst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611" y="5142017"/>
            <a:ext cx="2618885" cy="144140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486" y="3604908"/>
            <a:ext cx="3348444" cy="307421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67" y="3550426"/>
            <a:ext cx="2254680" cy="306285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4AE0A6B-1D57-4DC6-9F90-4FFEC09D00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448" y="4962660"/>
            <a:ext cx="1365504" cy="96621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F5CD2C55-B938-443B-B7CA-9BBCC67309EC}"/>
              </a:ext>
            </a:extLst>
          </p:cNvPr>
          <p:cNvSpPr txBox="1"/>
          <p:nvPr/>
        </p:nvSpPr>
        <p:spPr>
          <a:xfrm>
            <a:off x="8664448" y="6286500"/>
            <a:ext cx="16225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Mini-PC</a:t>
            </a:r>
            <a:endParaRPr lang="de-AT" sz="1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153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CPU – Central Processing Unit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ist die zentrale …</a:t>
            </a:r>
          </a:p>
          <a:p>
            <a:r>
              <a:rPr lang="de-DE" dirty="0"/>
              <a:t>Hersteller:</a:t>
            </a:r>
          </a:p>
          <a:p>
            <a:r>
              <a:rPr lang="de-DE" dirty="0"/>
              <a:t>Prozessor eingebaut:</a:t>
            </a:r>
            <a:endParaRPr lang="de-DE" dirty="0">
              <a:effectLst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62" y="3609927"/>
            <a:ext cx="4302760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539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B21E85-4A86-4BD7-962A-76FB0A823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Systeminformationen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09258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7B7486-9B63-47B8-84A7-DEAA86BD7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Speichergrößen von …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BC8800-4107-4C91-B056-DDAC04335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1 Byte = 8 Bit, 1 Bit ist die kleinste Speichereinheit, 1 oder 0</a:t>
            </a:r>
          </a:p>
          <a:p>
            <a:r>
              <a:rPr lang="de-DE" dirty="0"/>
              <a:t>Kilobyte (KB) ≈ 1000 Byte</a:t>
            </a:r>
          </a:p>
          <a:p>
            <a:r>
              <a:rPr lang="de-DE" dirty="0"/>
              <a:t>Megabyte (MB) ≈ 1000 KB</a:t>
            </a:r>
            <a:endParaRPr lang="de-AT" dirty="0"/>
          </a:p>
          <a:p>
            <a:r>
              <a:rPr lang="de-DE" dirty="0"/>
              <a:t>…</a:t>
            </a:r>
            <a:endParaRPr lang="de-AT" dirty="0"/>
          </a:p>
          <a:p>
            <a:r>
              <a:rPr lang="de-DE" dirty="0"/>
              <a:t>…</a:t>
            </a:r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6626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Speichermedien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de-DE" b="1" dirty="0"/>
              <a:t>SSD/Festplatte</a:t>
            </a:r>
            <a:r>
              <a:rPr lang="de-DE" b="1" i="1" dirty="0"/>
              <a:t> </a:t>
            </a:r>
            <a:r>
              <a:rPr lang="de-DE" dirty="0"/>
              <a:t>aktuell:</a:t>
            </a:r>
            <a:endParaRPr lang="de-DE" dirty="0">
              <a:effectLst/>
            </a:endParaRPr>
          </a:p>
          <a:p>
            <a:pPr>
              <a:spcBef>
                <a:spcPts val="1800"/>
              </a:spcBef>
            </a:pPr>
            <a:r>
              <a:rPr lang="de-DE" b="1" dirty="0"/>
              <a:t>SSD -</a:t>
            </a:r>
            <a:r>
              <a:rPr lang="de-DE" dirty="0"/>
              <a:t> großer Vorteil gegenüber Festplatte: </a:t>
            </a:r>
            <a:r>
              <a:rPr lang="de-DE" dirty="0">
                <a:solidFill>
                  <a:srgbClr val="C00000"/>
                </a:solidFill>
              </a:rPr>
              <a:t>…</a:t>
            </a:r>
          </a:p>
          <a:p>
            <a:pPr>
              <a:spcBef>
                <a:spcPts val="1800"/>
              </a:spcBef>
            </a:pPr>
            <a:r>
              <a:rPr lang="de-DE" b="1" dirty="0"/>
              <a:t>USB-Stick</a:t>
            </a:r>
            <a:r>
              <a:rPr lang="de-DE" dirty="0"/>
              <a:t>: …</a:t>
            </a: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77586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Speicher im Vergleich</a:t>
            </a:r>
            <a:endParaRPr lang="de-DE" dirty="0"/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468821D0-727A-485C-A0D1-0C2CA14F77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4634800"/>
              </p:ext>
            </p:extLst>
          </p:nvPr>
        </p:nvGraphicFramePr>
        <p:xfrm>
          <a:off x="753984" y="1764111"/>
          <a:ext cx="7102753" cy="4352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105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RAM – </a:t>
            </a:r>
            <a:r>
              <a:rPr lang="de-DE" b="1" dirty="0">
                <a:effectLst/>
              </a:rPr>
              <a:t>R</a:t>
            </a:r>
            <a:r>
              <a:rPr lang="de-DE" b="0" dirty="0">
                <a:effectLst/>
              </a:rPr>
              <a:t>andom-</a:t>
            </a:r>
            <a:r>
              <a:rPr lang="de-DE" b="1" dirty="0">
                <a:effectLst/>
              </a:rPr>
              <a:t>A</a:t>
            </a:r>
            <a:r>
              <a:rPr lang="de-DE" b="0" dirty="0">
                <a:effectLst/>
              </a:rPr>
              <a:t>ccess </a:t>
            </a:r>
            <a:r>
              <a:rPr lang="de-DE" b="1" dirty="0">
                <a:effectLst/>
              </a:rPr>
              <a:t>M</a:t>
            </a:r>
            <a:r>
              <a:rPr lang="de-DE" b="0" dirty="0">
                <a:effectLst/>
              </a:rPr>
              <a:t>emory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de-DE" dirty="0">
                <a:effectLst/>
              </a:rPr>
              <a:t>ist der Arbeitsspeicher (…)</a:t>
            </a:r>
          </a:p>
          <a:p>
            <a:pPr>
              <a:spcBef>
                <a:spcPts val="1800"/>
              </a:spcBef>
            </a:pPr>
            <a:r>
              <a:rPr lang="de-AT" dirty="0"/>
              <a:t>Schreib- und …</a:t>
            </a:r>
            <a:endParaRPr lang="de-DE" dirty="0">
              <a:effectLst/>
            </a:endParaRPr>
          </a:p>
          <a:p>
            <a:pPr>
              <a:spcBef>
                <a:spcPts val="1800"/>
              </a:spcBef>
            </a:pPr>
            <a:r>
              <a:rPr lang="de-DE" dirty="0"/>
              <a:t>aktuell: ab ...</a:t>
            </a:r>
          </a:p>
          <a:p>
            <a:pPr>
              <a:spcBef>
                <a:spcPts val="1800"/>
              </a:spcBef>
            </a:pPr>
            <a:r>
              <a:rPr lang="de-DE" dirty="0">
                <a:effectLst/>
              </a:rPr>
              <a:t>flüchtiger Speicher: </a:t>
            </a:r>
            <a:br>
              <a:rPr lang="de-DE" dirty="0">
                <a:effectLst/>
              </a:rPr>
            </a:br>
            <a:r>
              <a:rPr lang="de-DE" dirty="0"/>
              <a:t>Daten werden beim</a:t>
            </a:r>
            <a:endParaRPr lang="de-AT" dirty="0"/>
          </a:p>
          <a:p>
            <a:pPr>
              <a:spcBef>
                <a:spcPts val="1800"/>
              </a:spcBef>
            </a:pPr>
            <a:endParaRPr lang="de-D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3750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Breitbild</PresentationFormat>
  <Paragraphs>44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</vt:lpstr>
      <vt:lpstr>Hardware</vt:lpstr>
      <vt:lpstr>Peripheriegeräte</vt:lpstr>
      <vt:lpstr>Scanner</vt:lpstr>
      <vt:lpstr>Drucker</vt:lpstr>
      <vt:lpstr>Anschlüsse (Schnittstellen PC)</vt:lpstr>
      <vt:lpstr>Arten von Computer</vt:lpstr>
      <vt:lpstr>CPU – Central Processing Unit</vt:lpstr>
      <vt:lpstr>Systeminformationen</vt:lpstr>
      <vt:lpstr>Speichergrößen von …</vt:lpstr>
      <vt:lpstr>Speichermedien</vt:lpstr>
      <vt:lpstr>Speicher im Vergleich</vt:lpstr>
      <vt:lpstr>RAM – Random-Access Memory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</dc:title>
  <dc:creator>Easy4me</dc:creator>
  <cp:lastModifiedBy>Alois Klotz</cp:lastModifiedBy>
  <cp:revision>32</cp:revision>
  <dcterms:created xsi:type="dcterms:W3CDTF">2019-10-02T15:20:40Z</dcterms:created>
  <dcterms:modified xsi:type="dcterms:W3CDTF">2026-09-22T17:26:51Z</dcterms:modified>
</cp:coreProperties>
</file>