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4" r:id="rId4"/>
  </p:sldMasterIdLst>
  <p:notesMasterIdLst>
    <p:notesMasterId r:id="rId24"/>
  </p:notesMasterIdLst>
  <p:sldIdLst>
    <p:sldId id="256" r:id="rId5"/>
    <p:sldId id="281" r:id="rId6"/>
    <p:sldId id="257" r:id="rId7"/>
    <p:sldId id="282" r:id="rId8"/>
    <p:sldId id="288" r:id="rId9"/>
    <p:sldId id="262" r:id="rId10"/>
    <p:sldId id="263" r:id="rId11"/>
    <p:sldId id="264" r:id="rId12"/>
    <p:sldId id="265" r:id="rId13"/>
    <p:sldId id="287" r:id="rId14"/>
    <p:sldId id="266" r:id="rId15"/>
    <p:sldId id="269" r:id="rId16"/>
    <p:sldId id="270" r:id="rId17"/>
    <p:sldId id="271" r:id="rId18"/>
    <p:sldId id="273" r:id="rId19"/>
    <p:sldId id="274" r:id="rId20"/>
    <p:sldId id="284" r:id="rId21"/>
    <p:sldId id="283" r:id="rId22"/>
    <p:sldId id="280" r:id="rId23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80000"/>
    <a:srgbClr val="1565DB"/>
    <a:srgbClr val="FFFFFF"/>
    <a:srgbClr val="C5D3F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29DA5D-072C-4B91-90C6-0C3898C2999A}" v="9" dt="2026-09-22T16:15:37.3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2" autoAdjust="0"/>
    <p:restoredTop sz="81179" autoAdjust="0"/>
  </p:normalViewPr>
  <p:slideViewPr>
    <p:cSldViewPr>
      <p:cViewPr varScale="1">
        <p:scale>
          <a:sx n="129" d="100"/>
          <a:sy n="129" d="100"/>
        </p:scale>
        <p:origin x="1032" y="9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-33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9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1138" y="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867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9700" y="768350"/>
            <a:ext cx="6818313" cy="38354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8487" cy="4603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72185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1138" y="972185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FF41F269-8905-4C3F-89F6-BA8382C6D69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42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4DA9BFB-DB74-442C-B5C9-81E5220ABF58}" type="slidenum">
              <a:rPr lang="en-GB" smtClean="0">
                <a:solidFill>
                  <a:srgbClr val="000000"/>
                </a:solidFill>
              </a:rPr>
              <a:pPr eaLnBrk="1" hangingPunct="1"/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3BF88FF-B3C2-4571-AB5A-CD98B888AA8E}" type="slidenum">
              <a:rPr lang="en-GB" smtClean="0">
                <a:solidFill>
                  <a:srgbClr val="000000"/>
                </a:solidFill>
              </a:rPr>
              <a:pPr eaLnBrk="1" hangingPunct="1"/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E238B88-D507-4F30-AFFF-46D26BEF11B7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FF41F269-8905-4C3F-89F6-BA8382C6D69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78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2B169E0-F31E-431A-8ABB-BBFBD73C80B0}" type="slidenum">
              <a:rPr lang="en-GB" smtClean="0">
                <a:solidFill>
                  <a:srgbClr val="000000"/>
                </a:solidFill>
              </a:rPr>
              <a:pPr eaLnBrk="1" hangingPunct="1"/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59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8BC10CE-FDB2-40E3-B0DA-4AE86D9F2B02}" type="slidenum">
              <a:rPr lang="en-GB" smtClean="0">
                <a:solidFill>
                  <a:srgbClr val="000000"/>
                </a:solidFill>
              </a:rPr>
              <a:pPr eaLnBrk="1" hangingPunct="1"/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5D27ED3-E4E7-490D-946A-10C9997D2F22}" type="slidenum">
              <a:rPr lang="en-GB" smtClean="0">
                <a:solidFill>
                  <a:srgbClr val="000000"/>
                </a:solidFill>
              </a:rPr>
              <a:pPr eaLnBrk="1" hangingPunct="1"/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57B5162-71B6-4944-B06B-BAE7A775AC77}" type="slidenum">
              <a:rPr lang="en-GB" smtClean="0">
                <a:solidFill>
                  <a:srgbClr val="000000"/>
                </a:solidFill>
              </a:rPr>
              <a:pPr eaLnBrk="1" hangingPunct="1"/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Die Metallscheiben der Festplatten drehen sich mit 5400 Umdrehungen und mehr pro Minute! </a:t>
            </a:r>
            <a:br>
              <a:rPr lang="de-DE" dirty="0"/>
            </a:br>
            <a:r>
              <a:rPr lang="de-DE" dirty="0"/>
              <a:t>Festplatten dürfen nicht geöffnet werden, da sonst irreparable Schäden durch kleinste Staubkörner entstehen.</a:t>
            </a:r>
            <a:br>
              <a:rPr lang="de-DE" dirty="0"/>
            </a:br>
            <a:r>
              <a:rPr lang="de-DE" dirty="0"/>
              <a:t>Die Köpfe fliegen auf einem Luftpolster von weniger als 10 </a:t>
            </a:r>
            <a:r>
              <a:rPr lang="de-DE" dirty="0" err="1"/>
              <a:t>nm</a:t>
            </a:r>
            <a:r>
              <a:rPr lang="de-DE" dirty="0"/>
              <a:t> (1 Hundertstel Millimeter) Höhe. Würde ein Kopf die Scheibe berühren, käme es zu einem Headcrash; die Festplatte wäre defekt. </a:t>
            </a:r>
          </a:p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SSDs sind stoßunempfindlich, energiesparender und wesentlich schneller als Festplatten!</a:t>
            </a:r>
          </a:p>
        </p:txBody>
      </p:sp>
    </p:spTree>
    <p:extLst>
      <p:ext uri="{BB962C8B-B14F-4D97-AF65-F5344CB8AC3E}">
        <p14:creationId xmlns:p14="http://schemas.microsoft.com/office/powerpoint/2010/main" val="381178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E6DA3B6-DB55-4D2F-A694-2543B6BE72BB}" type="slidenum">
              <a:rPr lang="en-GB" smtClean="0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50E9EA7-56F4-44BB-A972-F85F0BBDF59E}" type="slidenum">
              <a:rPr lang="en-GB" smtClean="0">
                <a:solidFill>
                  <a:srgbClr val="000000"/>
                </a:solidFill>
              </a:rPr>
              <a:pPr eaLnBrk="1" hangingPunct="1"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FFCAB10-798F-4BEA-B0F1-AEA634056BFD}" type="slidenum">
              <a:rPr lang="en-GB" smtClean="0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290C25F-5520-4722-AC92-6D54FFC84802}" type="slidenum">
              <a:rPr lang="en-GB" smtClean="0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657788B0-9C12-467D-8DA8-28DD36CE60AF}" type="slidenum">
              <a:rPr lang="en-GB" smtClean="0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6143030-D96A-405E-B828-5313D592E863}" type="slidenum">
              <a:rPr lang="en-GB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BBE3C730-CF69-4BFF-8A8E-CB5A26F20FF6}" type="slidenum">
              <a:rPr lang="en-GB" smtClean="0">
                <a:solidFill>
                  <a:srgbClr val="000000"/>
                </a:solidFill>
              </a:rPr>
              <a:pPr eaLnBrk="1" hangingPunct="1"/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6D2E7-04A8-45B8-839C-01E0A567F747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6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5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DC634-71E2-4CDA-A123-7FC27DFBABE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22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2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45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16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3E1F0-F312-4E93-812F-D84B11BF879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4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BD166-D6FE-415E-B495-5087B64E8BD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81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1E20B-4CA7-43F5-8381-EB63FF60BA2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41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095DC-3A1B-45A8-8F70-B785161F048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56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830BC-4B58-4BB8-9CA7-1A1B95129AF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1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128588"/>
            <a:ext cx="10970684" cy="1433512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C4ABA-0CC5-4F1F-8C9F-3B82BA18C7D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FBAE3D-0EEB-20FE-C467-464E416E589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38033"/>
            <a:ext cx="1112674" cy="25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image" Target="../media/image24.jpg"/><Relationship Id="rId10" Type="http://schemas.openxmlformats.org/officeDocument/2006/relationships/image" Target="../media/image29.png"/><Relationship Id="rId4" Type="http://schemas.microsoft.com/office/2007/relationships/hdphoto" Target="../media/hdphoto3.wdp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6" descr="C:\Users\user\Desktop\scanner.pn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81984">
            <a:off x="5164503" y="5242121"/>
            <a:ext cx="1641825" cy="1231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3208700" y="4871734"/>
            <a:ext cx="2136361" cy="185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2050684" y="692697"/>
            <a:ext cx="7772400" cy="155726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9600" noProof="0" dirty="0">
                <a:solidFill>
                  <a:schemeClr val="accent1">
                    <a:lumMod val="75000"/>
                  </a:schemeClr>
                </a:solidFill>
              </a:rPr>
              <a:t>Hardware</a:t>
            </a:r>
          </a:p>
        </p:txBody>
      </p:sp>
      <p:pic>
        <p:nvPicPr>
          <p:cNvPr id="12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252" y="4489948"/>
            <a:ext cx="859235" cy="1919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C:\Users\user\Desktop\monitor.png"/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534520" y="4424988"/>
            <a:ext cx="1691997" cy="1906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7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757" y="4640277"/>
            <a:ext cx="2048368" cy="19361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8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66" y="5917212"/>
            <a:ext cx="675870" cy="527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9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5253" y="6241658"/>
            <a:ext cx="474658" cy="334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10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7218" y="5449483"/>
            <a:ext cx="1333839" cy="1076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K\Dropbox\Easy4me\_FTP_Easy4Me_Neu\workfiles\images\handy.png">
            <a:extLst>
              <a:ext uri="{FF2B5EF4-FFF2-40B4-BE49-F238E27FC236}">
                <a16:creationId xmlns:a16="http://schemas.microsoft.com/office/drawing/2014/main" id="{C1E99416-BDEB-C89C-5BE6-69BB9DC24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5068">
            <a:off x="10978706" y="4788491"/>
            <a:ext cx="527131" cy="958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45342F-4436-E559-6E71-82023B344C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74B4612-F807-1E03-542E-C46E8A5058A9}"/>
              </a:ext>
            </a:extLst>
          </p:cNvPr>
          <p:cNvSpPr txBox="1"/>
          <p:nvPr/>
        </p:nvSpPr>
        <p:spPr>
          <a:xfrm>
            <a:off x="827584" y="263691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e-AT" sz="2400" dirty="0">
                <a:solidFill>
                  <a:schemeClr val="accent1">
                    <a:lumMod val="75000"/>
                  </a:schemeClr>
                </a:solidFill>
              </a:rPr>
              <a:t>Ordne die Begriffe den Bildern zu!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sz="2400" dirty="0">
                <a:solidFill>
                  <a:schemeClr val="accent1">
                    <a:lumMod val="75000"/>
                  </a:schemeClr>
                </a:solidFill>
              </a:rPr>
              <a:t>Verschiebe die Textfelder an die richtigen Stellen!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188914"/>
            <a:ext cx="8928100" cy="76517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/>
              <a:t>Computertypen und Mobilgeräte</a:t>
            </a:r>
          </a:p>
        </p:txBody>
      </p:sp>
      <p:sp>
        <p:nvSpPr>
          <p:cNvPr id="5124" name="Rectangle 13"/>
          <p:cNvSpPr>
            <a:spLocks noChangeArrowheads="1"/>
          </p:cNvSpPr>
          <p:nvPr/>
        </p:nvSpPr>
        <p:spPr bwMode="auto">
          <a:xfrm>
            <a:off x="5338635" y="3629543"/>
            <a:ext cx="1717808" cy="46355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Tower 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996354" y="3723594"/>
            <a:ext cx="1763713" cy="46384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Tablet PC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pic>
        <p:nvPicPr>
          <p:cNvPr id="5138" name="Picture 16" descr="C:\Users\user\Desktop\desktop-pc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368" y="4854688"/>
            <a:ext cx="2380479" cy="879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Rectangle 13"/>
          <p:cNvSpPr>
            <a:spLocks noChangeArrowheads="1"/>
          </p:cNvSpPr>
          <p:nvPr/>
        </p:nvSpPr>
        <p:spPr bwMode="auto">
          <a:xfrm>
            <a:off x="5303913" y="4289141"/>
            <a:ext cx="1747068" cy="463805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Desktop Gehäuse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012999" y="4265132"/>
            <a:ext cx="1747068" cy="46384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Smartphone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2869489" y="4289141"/>
            <a:ext cx="228787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Notebook / Laptop mit Touchpad</a:t>
            </a:r>
          </a:p>
        </p:txBody>
      </p:sp>
      <p:pic>
        <p:nvPicPr>
          <p:cNvPr id="5133" name="Picture 20" descr="C:\Users\user\Desktop\monito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1561" y="1463676"/>
            <a:ext cx="1762125" cy="184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474" y="1254125"/>
            <a:ext cx="947737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7888" y="1463676"/>
            <a:ext cx="1900026" cy="153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K\Dropbox\Easy4me\_FTP_Easy4Me_Neu\workfiles\images\handy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50137">
            <a:off x="8950583" y="1453169"/>
            <a:ext cx="750887" cy="1365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AFED7EE-DF62-4F51-9F47-8E21E75A44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724" y="5013176"/>
            <a:ext cx="2391008" cy="659142"/>
          </a:xfrm>
          <a:prstGeom prst="rect">
            <a:avLst/>
          </a:prstGeom>
        </p:spPr>
      </p:pic>
      <p:sp>
        <p:nvSpPr>
          <p:cNvPr id="16" name="Rectangle 14">
            <a:extLst>
              <a:ext uri="{FF2B5EF4-FFF2-40B4-BE49-F238E27FC236}">
                <a16:creationId xmlns:a16="http://schemas.microsoft.com/office/drawing/2014/main" id="{8B718DE3-5D54-4ED5-8C66-CBA6FE1EE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246" y="3829760"/>
            <a:ext cx="111514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Mini PC</a:t>
            </a:r>
          </a:p>
        </p:txBody>
      </p:sp>
      <p:pic>
        <p:nvPicPr>
          <p:cNvPr id="3" name="Picture 22" descr="C:\Users\user\Dropbox\Easy4me\_FTP_Easy4Me_Neu\workfiles\images\Laptop.png">
            <a:extLst>
              <a:ext uri="{FF2B5EF4-FFF2-40B4-BE49-F238E27FC236}">
                <a16:creationId xmlns:a16="http://schemas.microsoft.com/office/drawing/2014/main" id="{E8CCD170-71BC-B557-6A38-02B7815A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4837" y="3596252"/>
            <a:ext cx="2396817" cy="22654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3D0898-148D-1439-5344-43485B7731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F39F3D6D-4636-B6B1-86FA-5EEAB5C67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818" y="3370379"/>
            <a:ext cx="111514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Smartphone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10" grpId="0" animBg="1"/>
      <p:bldP spid="5139" grpId="0" animBg="1"/>
      <p:bldP spid="20" grpId="0" animBg="1"/>
      <p:bldP spid="23" grpId="0" animBg="1"/>
      <p:bldP spid="16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4" name="Picture 28" descr="C:\Users\user\Desktop\tastatu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7678" y="3861048"/>
            <a:ext cx="3455599" cy="211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Peripheriegeräte</a:t>
            </a: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0050784-81EA-4447-862C-CB229C4ABFB5}" type="slidenum">
              <a:rPr lang="en-GB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90251" y="5778390"/>
            <a:ext cx="73107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Webcam</a:t>
            </a:r>
          </a:p>
        </p:txBody>
      </p:sp>
      <p:pic>
        <p:nvPicPr>
          <p:cNvPr id="4123" name="Picture 27" descr="C:\Users\user\Desktop\webca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9167" y="4509120"/>
            <a:ext cx="743064" cy="991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11"/>
          <p:cNvSpPr>
            <a:spLocks noChangeArrowheads="1"/>
          </p:cNvSpPr>
          <p:nvPr/>
        </p:nvSpPr>
        <p:spPr bwMode="auto">
          <a:xfrm>
            <a:off x="224720" y="4114073"/>
            <a:ext cx="68407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Tastatur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1233207" y="5778390"/>
            <a:ext cx="680612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Scanner</a:t>
            </a:r>
          </a:p>
        </p:txBody>
      </p:sp>
      <p:pic>
        <p:nvPicPr>
          <p:cNvPr id="32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0010" y="1450463"/>
            <a:ext cx="2069493" cy="176422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207370" y="4552734"/>
            <a:ext cx="52800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Maus</a:t>
            </a:r>
          </a:p>
        </p:txBody>
      </p:sp>
      <p:pic>
        <p:nvPicPr>
          <p:cNvPr id="22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833" y="4815242"/>
            <a:ext cx="919967" cy="648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190251" y="5004904"/>
            <a:ext cx="104295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Digitalkamera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2048" y="3713045"/>
            <a:ext cx="3016268" cy="219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164360" y="6195682"/>
            <a:ext cx="1749459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AT" dirty="0"/>
              <a:t>Tintenstrahldrucker</a:t>
            </a:r>
          </a:p>
        </p:txBody>
      </p:sp>
      <p:pic>
        <p:nvPicPr>
          <p:cNvPr id="2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3795" y="1725270"/>
            <a:ext cx="1920217" cy="149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190251" y="5432409"/>
            <a:ext cx="982618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AT" dirty="0"/>
              <a:t>Laserdrucker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1152058" y="1457553"/>
            <a:ext cx="2225613" cy="19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190251" y="3661903"/>
            <a:ext cx="694847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Monitor</a:t>
            </a:r>
          </a:p>
        </p:txBody>
      </p:sp>
      <p:pic>
        <p:nvPicPr>
          <p:cNvPr id="34" name="Picture 4" descr="C:\Users\user\Dropbox\Easy4me\_FTP_Easy4Me_Neu\x_images\asus_tft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5502" y="1196753"/>
            <a:ext cx="2196876" cy="187220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 animBg="1"/>
      <p:bldP spid="4108" grpId="0" animBg="1"/>
      <p:bldP spid="4115" grpId="0" animBg="1"/>
      <p:bldP spid="4109" grpId="0" animBg="1"/>
      <p:bldP spid="4116" grpId="0" animBg="1"/>
      <p:bldP spid="26" grpId="0" animBg="1"/>
      <p:bldP spid="29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35CF8D4-AED8-49DA-AC18-FF7122745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433" y="40860"/>
            <a:ext cx="4745759" cy="598042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089831" y="34408"/>
            <a:ext cx="5525785" cy="1018328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sz="3200" dirty="0"/>
              <a:t>Schnittstellen</a:t>
            </a:r>
            <a:r>
              <a:rPr lang="de-DE" sz="3400" dirty="0"/>
              <a:t> </a:t>
            </a:r>
            <a:r>
              <a:rPr lang="de-DE" sz="1400" b="0" dirty="0">
                <a:solidFill>
                  <a:schemeClr val="bg1">
                    <a:lumMod val="65000"/>
                  </a:schemeClr>
                </a:solidFill>
              </a:rPr>
              <a:t>(hier auf der Computerrückseite)</a:t>
            </a:r>
            <a:r>
              <a:rPr lang="de-DE" sz="1400" b="0" dirty="0"/>
              <a:t> </a:t>
            </a:r>
            <a:br>
              <a:rPr lang="de-DE" dirty="0"/>
            </a:br>
            <a:r>
              <a:rPr lang="de-AT" b="0" dirty="0"/>
              <a:t>verbinden Computer mit Peripheriegeräten! </a:t>
            </a:r>
            <a:endParaRPr lang="de-DE" b="0" dirty="0"/>
          </a:p>
        </p:txBody>
      </p:sp>
      <p:sp>
        <p:nvSpPr>
          <p:cNvPr id="3" name="Legende mit Linie 2 2"/>
          <p:cNvSpPr/>
          <p:nvPr/>
        </p:nvSpPr>
        <p:spPr>
          <a:xfrm>
            <a:off x="114085" y="5426816"/>
            <a:ext cx="1895277" cy="576582"/>
          </a:xfrm>
          <a:prstGeom prst="borderCallout2">
            <a:avLst>
              <a:gd name="adj1" fmla="val 39442"/>
              <a:gd name="adj2" fmla="val 105366"/>
              <a:gd name="adj3" fmla="val 10334"/>
              <a:gd name="adj4" fmla="val 113221"/>
              <a:gd name="adj5" fmla="val -39211"/>
              <a:gd name="adj6" fmla="val 125443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sz="1200" b="1" dirty="0"/>
              <a:t>Audio Anschlüsse: </a:t>
            </a:r>
            <a:r>
              <a:rPr lang="de-AT" sz="1200" dirty="0"/>
              <a:t> Mikrofone, Kopfhörer</a:t>
            </a:r>
          </a:p>
        </p:txBody>
      </p:sp>
      <p:sp>
        <p:nvSpPr>
          <p:cNvPr id="15" name="Legende mit Linie 2 14"/>
          <p:cNvSpPr/>
          <p:nvPr/>
        </p:nvSpPr>
        <p:spPr>
          <a:xfrm>
            <a:off x="88207" y="3372145"/>
            <a:ext cx="1846823" cy="956773"/>
          </a:xfrm>
          <a:prstGeom prst="borderCallout2">
            <a:avLst>
              <a:gd name="adj1" fmla="val 54227"/>
              <a:gd name="adj2" fmla="val 110654"/>
              <a:gd name="adj3" fmla="val 57857"/>
              <a:gd name="adj4" fmla="val 122269"/>
              <a:gd name="adj5" fmla="val 60158"/>
              <a:gd name="adj6" fmla="val 13003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3.0: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externe Laufwerke,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rgbClr val="1565DB"/>
                </a:solidFill>
                <a:latin typeface="Calibri" pitchFamily="34" charset="0"/>
              </a:rPr>
              <a:t>Blaue Farbe</a:t>
            </a:r>
            <a:r>
              <a:rPr lang="de-DE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schnell!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Legende mit Linie 2 15"/>
          <p:cNvSpPr/>
          <p:nvPr/>
        </p:nvSpPr>
        <p:spPr>
          <a:xfrm>
            <a:off x="119336" y="6178011"/>
            <a:ext cx="1792694" cy="587441"/>
          </a:xfrm>
          <a:prstGeom prst="borderCallout2">
            <a:avLst>
              <a:gd name="adj1" fmla="val 50426"/>
              <a:gd name="adj2" fmla="val 110099"/>
              <a:gd name="adj3" fmla="val 49141"/>
              <a:gd name="adj4" fmla="val 121242"/>
              <a:gd name="adj5" fmla="val 44285"/>
              <a:gd name="adj6" fmla="val 142620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VGA:</a:t>
            </a:r>
            <a:br>
              <a:rPr lang="de-AT" sz="1200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 (veraltet)</a:t>
            </a:r>
          </a:p>
        </p:txBody>
      </p:sp>
      <p:sp>
        <p:nvSpPr>
          <p:cNvPr id="21" name="Legende mit Linie 2 20"/>
          <p:cNvSpPr/>
          <p:nvPr/>
        </p:nvSpPr>
        <p:spPr>
          <a:xfrm>
            <a:off x="101583" y="2573642"/>
            <a:ext cx="2462763" cy="587441"/>
          </a:xfrm>
          <a:prstGeom prst="borderCallout2">
            <a:avLst>
              <a:gd name="adj1" fmla="val -3266"/>
              <a:gd name="adj2" fmla="val 25419"/>
              <a:gd name="adj3" fmla="val -72950"/>
              <a:gd name="adj4" fmla="val 24975"/>
              <a:gd name="adj5" fmla="val -106144"/>
              <a:gd name="adj6" fmla="val 2449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HDMI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: für Monitore, </a:t>
            </a:r>
            <a:br>
              <a:rPr lang="de-AT" sz="1200" b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überträgt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Video-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 und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Audiosignale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3273159" y="1412777"/>
            <a:ext cx="725434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Abgerundetes Rechteck 9"/>
          <p:cNvSpPr/>
          <p:nvPr/>
        </p:nvSpPr>
        <p:spPr>
          <a:xfrm>
            <a:off x="3998594" y="2564042"/>
            <a:ext cx="725434" cy="953304"/>
          </a:xfrm>
          <a:prstGeom prst="roundRect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1" name="Legende mit Linie 2 10"/>
          <p:cNvSpPr/>
          <p:nvPr/>
        </p:nvSpPr>
        <p:spPr>
          <a:xfrm>
            <a:off x="535216" y="175310"/>
            <a:ext cx="2408348" cy="344418"/>
          </a:xfrm>
          <a:prstGeom prst="borderCallout2">
            <a:avLst>
              <a:gd name="adj1" fmla="val 48699"/>
              <a:gd name="adj2" fmla="val -1025"/>
              <a:gd name="adj3" fmla="val 109027"/>
              <a:gd name="adj4" fmla="val -11306"/>
              <a:gd name="adj5" fmla="val 102313"/>
              <a:gd name="adj6" fmla="val -10743"/>
            </a:avLst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7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Netzwerkschnittstelle RJ45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3273159" y="4145455"/>
            <a:ext cx="1427467" cy="638127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Legende mit Linie 2 18">
            <a:extLst>
              <a:ext uri="{FF2B5EF4-FFF2-40B4-BE49-F238E27FC236}">
                <a16:creationId xmlns:a16="http://schemas.microsoft.com/office/drawing/2014/main" id="{A250AB40-C105-411D-8205-E9DB3CDC5F24}"/>
              </a:ext>
            </a:extLst>
          </p:cNvPr>
          <p:cNvSpPr/>
          <p:nvPr/>
        </p:nvSpPr>
        <p:spPr>
          <a:xfrm>
            <a:off x="149939" y="4849428"/>
            <a:ext cx="1512168" cy="402775"/>
          </a:xfrm>
          <a:prstGeom prst="borderCallout2">
            <a:avLst>
              <a:gd name="adj1" fmla="val -1888"/>
              <a:gd name="adj2" fmla="val 49563"/>
              <a:gd name="adj3" fmla="val -71469"/>
              <a:gd name="adj4" fmla="val 50276"/>
              <a:gd name="adj5" fmla="val -88256"/>
              <a:gd name="adj6" fmla="val 49347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DVI: 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</a:t>
            </a:r>
          </a:p>
        </p:txBody>
      </p:sp>
      <p:sp>
        <p:nvSpPr>
          <p:cNvPr id="27" name="Abgerundetes Rechteck 17">
            <a:extLst>
              <a:ext uri="{FF2B5EF4-FFF2-40B4-BE49-F238E27FC236}">
                <a16:creationId xmlns:a16="http://schemas.microsoft.com/office/drawing/2014/main" id="{1DA47072-F6C1-4902-B34E-4665B5FDE37D}"/>
              </a:ext>
            </a:extLst>
          </p:cNvPr>
          <p:cNvSpPr/>
          <p:nvPr/>
        </p:nvSpPr>
        <p:spPr>
          <a:xfrm>
            <a:off x="3775968" y="5006498"/>
            <a:ext cx="1440160" cy="638127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8" name="Abgerundetes Rechteck 24">
            <a:extLst>
              <a:ext uri="{FF2B5EF4-FFF2-40B4-BE49-F238E27FC236}">
                <a16:creationId xmlns:a16="http://schemas.microsoft.com/office/drawing/2014/main" id="{D9E90E88-2CAC-49A9-9E1F-C7ABA41ECF7C}"/>
              </a:ext>
            </a:extLst>
          </p:cNvPr>
          <p:cNvSpPr/>
          <p:nvPr/>
        </p:nvSpPr>
        <p:spPr>
          <a:xfrm>
            <a:off x="3255036" y="2564042"/>
            <a:ext cx="649975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9" name="Legende mit Linie 2 14">
            <a:extLst>
              <a:ext uri="{FF2B5EF4-FFF2-40B4-BE49-F238E27FC236}">
                <a16:creationId xmlns:a16="http://schemas.microsoft.com/office/drawing/2014/main" id="{2BB4DD22-76D6-434B-BE93-29B63DDD16D7}"/>
              </a:ext>
            </a:extLst>
          </p:cNvPr>
          <p:cNvSpPr/>
          <p:nvPr/>
        </p:nvSpPr>
        <p:spPr>
          <a:xfrm>
            <a:off x="8833178" y="5895937"/>
            <a:ext cx="1846823" cy="772107"/>
          </a:xfrm>
          <a:prstGeom prst="borderCallout2">
            <a:avLst>
              <a:gd name="adj1" fmla="val 54227"/>
              <a:gd name="adj2" fmla="val 110654"/>
              <a:gd name="adj3" fmla="val 57857"/>
              <a:gd name="adj4" fmla="val 122269"/>
              <a:gd name="adj5" fmla="val 58299"/>
              <a:gd name="adj6" fmla="val 126208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2.0: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chemeClr val="tx1"/>
                </a:solidFill>
                <a:latin typeface="Calibri" pitchFamily="34" charset="0"/>
              </a:rPr>
              <a:t>Schwarze Farbe</a:t>
            </a:r>
            <a:r>
              <a:rPr lang="de-DE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langsam!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Legende mit Linie 2 14">
            <a:extLst>
              <a:ext uri="{FF2B5EF4-FFF2-40B4-BE49-F238E27FC236}">
                <a16:creationId xmlns:a16="http://schemas.microsoft.com/office/drawing/2014/main" id="{E18FD278-CC80-4FF2-A358-498836C7CB34}"/>
              </a:ext>
            </a:extLst>
          </p:cNvPr>
          <p:cNvSpPr/>
          <p:nvPr/>
        </p:nvSpPr>
        <p:spPr>
          <a:xfrm>
            <a:off x="174170" y="1026723"/>
            <a:ext cx="1895277" cy="772107"/>
          </a:xfrm>
          <a:prstGeom prst="borderCallout2">
            <a:avLst>
              <a:gd name="adj1" fmla="val 30019"/>
              <a:gd name="adj2" fmla="val 104121"/>
              <a:gd name="adj3" fmla="val 21019"/>
              <a:gd name="adj4" fmla="val 122269"/>
              <a:gd name="adj5" fmla="val 18303"/>
              <a:gd name="adj6" fmla="val 129223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Grafik und Stromversorgung</a:t>
            </a:r>
          </a:p>
        </p:txBody>
      </p:sp>
      <p:sp>
        <p:nvSpPr>
          <p:cNvPr id="32" name="Abgerundetes Rechteck 17">
            <a:extLst>
              <a:ext uri="{FF2B5EF4-FFF2-40B4-BE49-F238E27FC236}">
                <a16:creationId xmlns:a16="http://schemas.microsoft.com/office/drawing/2014/main" id="{F7CED720-0682-4959-A1E6-BBA0FC15D71C}"/>
              </a:ext>
            </a:extLst>
          </p:cNvPr>
          <p:cNvSpPr/>
          <p:nvPr/>
        </p:nvSpPr>
        <p:spPr>
          <a:xfrm>
            <a:off x="5433399" y="5006498"/>
            <a:ext cx="792088" cy="65475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33" name="Abgerundetes Rechteck 17">
            <a:extLst>
              <a:ext uri="{FF2B5EF4-FFF2-40B4-BE49-F238E27FC236}">
                <a16:creationId xmlns:a16="http://schemas.microsoft.com/office/drawing/2014/main" id="{8713D9E5-1D35-4D49-92B9-F2F2B11C8A64}"/>
              </a:ext>
            </a:extLst>
          </p:cNvPr>
          <p:cNvSpPr/>
          <p:nvPr/>
        </p:nvSpPr>
        <p:spPr>
          <a:xfrm>
            <a:off x="3489183" y="167034"/>
            <a:ext cx="509410" cy="115930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34" name="Abgerundetes Rechteck 24">
            <a:extLst>
              <a:ext uri="{FF2B5EF4-FFF2-40B4-BE49-F238E27FC236}">
                <a16:creationId xmlns:a16="http://schemas.microsoft.com/office/drawing/2014/main" id="{71528E36-F0E8-495B-8970-B833FF3F0367}"/>
              </a:ext>
            </a:extLst>
          </p:cNvPr>
          <p:cNvSpPr/>
          <p:nvPr/>
        </p:nvSpPr>
        <p:spPr>
          <a:xfrm>
            <a:off x="3301829" y="3517346"/>
            <a:ext cx="423262" cy="560570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F501978-D836-4CB8-1AFA-F3B8FAE65432}"/>
              </a:ext>
            </a:extLst>
          </p:cNvPr>
          <p:cNvGrpSpPr/>
          <p:nvPr/>
        </p:nvGrpSpPr>
        <p:grpSpPr>
          <a:xfrm>
            <a:off x="9345067" y="1275723"/>
            <a:ext cx="1274266" cy="1223250"/>
            <a:chOff x="8112224" y="2009471"/>
            <a:chExt cx="1274266" cy="122325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03AA02F-487C-4EBA-814E-27D1DCBE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12224" y="2009471"/>
              <a:ext cx="1274266" cy="872527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D0DD515E-FCAC-2520-93EF-5837BE130CE2}"/>
                </a:ext>
              </a:extLst>
            </p:cNvPr>
            <p:cNvSpPr txBox="1"/>
            <p:nvPr/>
          </p:nvSpPr>
          <p:spPr>
            <a:xfrm>
              <a:off x="8239986" y="2924944"/>
              <a:ext cx="1029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DVI-Stecker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897ADD8-584F-0171-D109-44361860EF96}"/>
              </a:ext>
            </a:extLst>
          </p:cNvPr>
          <p:cNvGrpSpPr/>
          <p:nvPr/>
        </p:nvGrpSpPr>
        <p:grpSpPr>
          <a:xfrm>
            <a:off x="10787199" y="1272436"/>
            <a:ext cx="1194879" cy="1193524"/>
            <a:chOff x="9552384" y="2039197"/>
            <a:chExt cx="1194879" cy="1193524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ED008FA0-9250-3299-3382-4DFC62FF9279}"/>
                </a:ext>
              </a:extLst>
            </p:cNvPr>
            <p:cNvSpPr txBox="1"/>
            <p:nvPr/>
          </p:nvSpPr>
          <p:spPr>
            <a:xfrm>
              <a:off x="9552384" y="2924944"/>
              <a:ext cx="11948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HDMI-Stecker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5B9A844-331C-D633-9017-A1F00C5E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30095" y="2039197"/>
              <a:ext cx="1063232" cy="741604"/>
            </a:xfrm>
            <a:prstGeom prst="rect">
              <a:avLst/>
            </a:prstGeom>
          </p:spPr>
        </p:pic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E1CB5E8E-B625-5BF0-CC1C-BBE01DFA328E}"/>
              </a:ext>
            </a:extLst>
          </p:cNvPr>
          <p:cNvGrpSpPr/>
          <p:nvPr/>
        </p:nvGrpSpPr>
        <p:grpSpPr>
          <a:xfrm>
            <a:off x="8419014" y="4257791"/>
            <a:ext cx="1053815" cy="1336137"/>
            <a:chOff x="8475617" y="3965071"/>
            <a:chExt cx="1053815" cy="1336137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9344F584-79C0-4C60-A0EF-7B2C1E113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89310" y="3965071"/>
              <a:ext cx="992872" cy="955242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2CA5A61-0E36-C459-C587-E376A7676502}"/>
                </a:ext>
              </a:extLst>
            </p:cNvPr>
            <p:cNvSpPr txBox="1"/>
            <p:nvPr/>
          </p:nvSpPr>
          <p:spPr>
            <a:xfrm>
              <a:off x="8475617" y="4993431"/>
              <a:ext cx="10538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 Stecker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318FDEC2-EA5B-8D82-83ED-4F39D8013C03}"/>
              </a:ext>
            </a:extLst>
          </p:cNvPr>
          <p:cNvGrpSpPr/>
          <p:nvPr/>
        </p:nvGrpSpPr>
        <p:grpSpPr>
          <a:xfrm>
            <a:off x="10104002" y="4102296"/>
            <a:ext cx="1423054" cy="1403486"/>
            <a:chOff x="10115089" y="3895778"/>
            <a:chExt cx="1423054" cy="1403486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64CA6DF1-77D4-937A-1F55-829413EB2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15089" y="3895778"/>
              <a:ext cx="1423054" cy="884125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58879A02-6068-ACB7-982B-5D43B0063EAA}"/>
                </a:ext>
              </a:extLst>
            </p:cNvPr>
            <p:cNvSpPr txBox="1"/>
            <p:nvPr/>
          </p:nvSpPr>
          <p:spPr>
            <a:xfrm>
              <a:off x="10115257" y="4991487"/>
              <a:ext cx="12044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USB-C Stecker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4E976519-C4F8-FE3B-9C27-60D1D313A338}"/>
              </a:ext>
            </a:extLst>
          </p:cNvPr>
          <p:cNvGrpSpPr/>
          <p:nvPr/>
        </p:nvGrpSpPr>
        <p:grpSpPr>
          <a:xfrm>
            <a:off x="8137122" y="1339110"/>
            <a:ext cx="1182999" cy="1176200"/>
            <a:chOff x="10799960" y="1971526"/>
            <a:chExt cx="1182999" cy="1176200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5FEFDC78-C19A-F7F2-082A-A4B57B1F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799960" y="1971526"/>
              <a:ext cx="1089460" cy="795305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26298501-AC15-AC17-5C20-9541C5D89931}"/>
                </a:ext>
              </a:extLst>
            </p:cNvPr>
            <p:cNvSpPr txBox="1"/>
            <p:nvPr/>
          </p:nvSpPr>
          <p:spPr>
            <a:xfrm>
              <a:off x="10891250" y="2839949"/>
              <a:ext cx="1091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VGA-Stecker</a:t>
              </a:r>
            </a:p>
          </p:txBody>
        </p:sp>
      </p:grpSp>
      <p:sp>
        <p:nvSpPr>
          <p:cNvPr id="41" name="Foliennummernplatzhalter 40">
            <a:extLst>
              <a:ext uri="{FF2B5EF4-FFF2-40B4-BE49-F238E27FC236}">
                <a16:creationId xmlns:a16="http://schemas.microsoft.com/office/drawing/2014/main" id="{B2B3F3E1-00EB-91F2-17F1-5B9CC468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4CEB789-DAE3-EF68-3451-28718C733237}"/>
              </a:ext>
            </a:extLst>
          </p:cNvPr>
          <p:cNvGrpSpPr/>
          <p:nvPr/>
        </p:nvGrpSpPr>
        <p:grpSpPr>
          <a:xfrm>
            <a:off x="8078264" y="2717176"/>
            <a:ext cx="1638322" cy="1355497"/>
            <a:chOff x="9455229" y="5143647"/>
            <a:chExt cx="1638322" cy="1355497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36970E35-440F-5E4D-F124-081D0077D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55229" y="5143647"/>
              <a:ext cx="1638322" cy="1028360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68961CB-FAFB-6760-18CD-6D7405F98C9D}"/>
                </a:ext>
              </a:extLst>
            </p:cNvPr>
            <p:cNvSpPr txBox="1"/>
            <p:nvPr/>
          </p:nvSpPr>
          <p:spPr>
            <a:xfrm>
              <a:off x="9833199" y="6191367"/>
              <a:ext cx="1070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Display-Port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06D338A1-C3D9-1697-78D0-EBB9865C836A}"/>
              </a:ext>
            </a:extLst>
          </p:cNvPr>
          <p:cNvGrpSpPr/>
          <p:nvPr/>
        </p:nvGrpSpPr>
        <p:grpSpPr>
          <a:xfrm>
            <a:off x="9860013" y="2949638"/>
            <a:ext cx="2058256" cy="933974"/>
            <a:chOff x="10179158" y="5431484"/>
            <a:chExt cx="2058256" cy="933974"/>
          </a:xfrm>
        </p:grpSpPr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3E044956-53C4-91D6-784B-D838E58DA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137848">
              <a:off x="10327672" y="5431484"/>
              <a:ext cx="1340322" cy="490343"/>
            </a:xfrm>
            <a:prstGeom prst="rect">
              <a:avLst/>
            </a:prstGeom>
          </p:spPr>
        </p:pic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C4E90D39-158E-F91B-008E-40F875B9582C}"/>
                </a:ext>
              </a:extLst>
            </p:cNvPr>
            <p:cNvSpPr txBox="1"/>
            <p:nvPr/>
          </p:nvSpPr>
          <p:spPr>
            <a:xfrm>
              <a:off x="10179158" y="6057681"/>
              <a:ext cx="2058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Netzwerker-Stecker (LAN)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21" grpId="0" animBg="1"/>
      <p:bldP spid="25" grpId="0" animBg="1"/>
      <p:bldP spid="10" grpId="0" animBg="1"/>
      <p:bldP spid="11" grpId="0" animBg="1"/>
      <p:bldP spid="6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68668" y="1556792"/>
            <a:ext cx="4371975" cy="437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Computer / Zentraleinheit</a:t>
            </a:r>
          </a:p>
        </p:txBody>
      </p:sp>
      <p:sp>
        <p:nvSpPr>
          <p:cNvPr id="1024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C7D3B69-AB3A-48D2-B369-0D04490064DD}" type="slidenum">
              <a:rPr lang="en-GB">
                <a:solidFill>
                  <a:srgbClr val="000000"/>
                </a:solidFill>
              </a:rPr>
              <a:pPr eaLnBrk="1" hangingPunct="1"/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4656139" y="3153201"/>
            <a:ext cx="1187749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3" name="Rectangle 11"/>
          <p:cNvSpPr>
            <a:spLocks noChangeArrowheads="1"/>
          </p:cNvSpPr>
          <p:nvPr/>
        </p:nvSpPr>
        <p:spPr bwMode="auto">
          <a:xfrm>
            <a:off x="5843888" y="3153201"/>
            <a:ext cx="325517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6240016" y="2060849"/>
            <a:ext cx="1646794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6534825" y="3732750"/>
            <a:ext cx="1295723" cy="26543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07558" y="4223333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Datenkabel</a:t>
            </a:r>
            <a:endParaRPr lang="de-AT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>
          <a:xfrm flipH="1" flipV="1">
            <a:off x="7263846" y="4702671"/>
            <a:ext cx="1170836" cy="21701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22" name="Gerade Verbindung mit Pfeil 21"/>
          <p:cNvCxnSpPr>
            <a:cxnSpLocks/>
          </p:cNvCxnSpPr>
          <p:nvPr/>
        </p:nvCxnSpPr>
        <p:spPr>
          <a:xfrm flipH="1" flipV="1">
            <a:off x="6045293" y="4137560"/>
            <a:ext cx="112765" cy="1955737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5" name="Rechteck 24"/>
          <p:cNvSpPr/>
          <p:nvPr/>
        </p:nvSpPr>
        <p:spPr>
          <a:xfrm>
            <a:off x="9994218" y="1914917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Festplatte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6" name="Gerade Verbindung mit Pfeil 25"/>
          <p:cNvCxnSpPr>
            <a:cxnSpLocks/>
            <a:endCxn id="10255" idx="3"/>
          </p:cNvCxnSpPr>
          <p:nvPr/>
        </p:nvCxnSpPr>
        <p:spPr>
          <a:xfrm flipH="1">
            <a:off x="7830547" y="3643073"/>
            <a:ext cx="592786" cy="222392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2" name="Rechteck 31"/>
          <p:cNvSpPr/>
          <p:nvPr/>
        </p:nvSpPr>
        <p:spPr>
          <a:xfrm>
            <a:off x="285485" y="3597871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CD, DVD-</a:t>
            </a:r>
            <a:r>
              <a:rPr lang="en-GB" sz="12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Laufwerk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3" name="Gerade Verbindung mit Pfeil 32"/>
          <p:cNvCxnSpPr>
            <a:cxnSpLocks/>
          </p:cNvCxnSpPr>
          <p:nvPr/>
        </p:nvCxnSpPr>
        <p:spPr>
          <a:xfrm flipH="1" flipV="1">
            <a:off x="7680176" y="2452060"/>
            <a:ext cx="872480" cy="314126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4" name="Rechteck 33"/>
          <p:cNvSpPr/>
          <p:nvPr/>
        </p:nvSpPr>
        <p:spPr>
          <a:xfrm>
            <a:off x="263352" y="1196752"/>
            <a:ext cx="1439491" cy="587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Netzteil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, für die </a:t>
            </a:r>
            <a:r>
              <a:rPr lang="de-DE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Stromversorgung</a:t>
            </a: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3661952" y="2205039"/>
            <a:ext cx="705857" cy="98903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38" name="Gerade Verbindung mit Pfeil 37"/>
          <p:cNvCxnSpPr>
            <a:cxnSpLocks/>
          </p:cNvCxnSpPr>
          <p:nvPr/>
        </p:nvCxnSpPr>
        <p:spPr>
          <a:xfrm>
            <a:off x="3661951" y="3459755"/>
            <a:ext cx="1248154" cy="106064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0" name="Rechteck 39"/>
          <p:cNvSpPr/>
          <p:nvPr/>
        </p:nvSpPr>
        <p:spPr>
          <a:xfrm>
            <a:off x="9624392" y="1233144"/>
            <a:ext cx="1881771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DE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Steckkartenplätze</a:t>
            </a:r>
          </a:p>
        </p:txBody>
      </p:sp>
      <p:cxnSp>
        <p:nvCxnSpPr>
          <p:cNvPr id="41" name="Gerade Verbindung mit Pfeil 40"/>
          <p:cNvCxnSpPr>
            <a:cxnSpLocks/>
          </p:cNvCxnSpPr>
          <p:nvPr/>
        </p:nvCxnSpPr>
        <p:spPr>
          <a:xfrm flipV="1">
            <a:off x="3646051" y="5287826"/>
            <a:ext cx="1264055" cy="24490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4522A425-01AC-41F0-86BD-675A201BFBED}"/>
              </a:ext>
            </a:extLst>
          </p:cNvPr>
          <p:cNvGrpSpPr/>
          <p:nvPr/>
        </p:nvGrpSpPr>
        <p:grpSpPr>
          <a:xfrm>
            <a:off x="163639" y="2343350"/>
            <a:ext cx="1799529" cy="663563"/>
            <a:chOff x="251520" y="3139364"/>
            <a:chExt cx="1799529" cy="663563"/>
          </a:xfrm>
        </p:grpSpPr>
        <p:sp>
          <p:nvSpPr>
            <p:cNvPr id="37" name="Rechteck 36"/>
            <p:cNvSpPr/>
            <p:nvPr/>
          </p:nvSpPr>
          <p:spPr>
            <a:xfrm>
              <a:off x="251520" y="3215486"/>
              <a:ext cx="1799529" cy="58744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Prozessor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mit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Lüfter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und Kühler                                                                                                   </a:t>
              </a:r>
            </a:p>
          </p:txBody>
        </p:sp>
        <p:pic>
          <p:nvPicPr>
            <p:cNvPr id="2051" name="Picture 3" descr="C:\Users\Christian\Documents\My Dropbox\Easy4me (1)\_FTP_Easy4Me_Neu\workfiles\images\cpu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672" y="3139364"/>
              <a:ext cx="438124" cy="426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6ED42AD-1C9F-DF71-0E87-77956980A48C}"/>
              </a:ext>
            </a:extLst>
          </p:cNvPr>
          <p:cNvGrpSpPr/>
          <p:nvPr/>
        </p:nvGrpSpPr>
        <p:grpSpPr>
          <a:xfrm>
            <a:off x="203229" y="6093297"/>
            <a:ext cx="2002015" cy="428419"/>
            <a:chOff x="5353191" y="6174518"/>
            <a:chExt cx="2002015" cy="428419"/>
          </a:xfrm>
        </p:grpSpPr>
        <p:sp>
          <p:nvSpPr>
            <p:cNvPr id="21" name="Rechteck 20"/>
            <p:cNvSpPr/>
            <p:nvPr/>
          </p:nvSpPr>
          <p:spPr>
            <a:xfrm>
              <a:off x="5353191" y="6174518"/>
              <a:ext cx="1842799" cy="4027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RAM</a:t>
              </a:r>
            </a:p>
          </p:txBody>
        </p:sp>
        <p:pic>
          <p:nvPicPr>
            <p:cNvPr id="2053" name="Picture 5" descr="C:\Users\Christian\Documents\My Dropbox\Easy4me (1)\_FTP_Easy4Me_Neu\workfiles\images\ram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9831339">
              <a:off x="6166074" y="6303650"/>
              <a:ext cx="1189132" cy="2992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Rectangle 13">
            <a:extLst>
              <a:ext uri="{FF2B5EF4-FFF2-40B4-BE49-F238E27FC236}">
                <a16:creationId xmlns:a16="http://schemas.microsoft.com/office/drawing/2014/main" id="{50409F90-DDE8-46FD-8333-613607C4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2626" y="5046992"/>
            <a:ext cx="1295723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A1ECBBD-8910-4703-9CF4-A7DED9FEBF73}"/>
              </a:ext>
            </a:extLst>
          </p:cNvPr>
          <p:cNvSpPr/>
          <p:nvPr/>
        </p:nvSpPr>
        <p:spPr>
          <a:xfrm>
            <a:off x="9624391" y="2609123"/>
            <a:ext cx="1881771" cy="587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Grafikkarte</a:t>
            </a:r>
            <a:b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2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mit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Kühler</a:t>
            </a:r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4C86D20C-C000-4F35-ABA0-EFF90701FCB5}"/>
              </a:ext>
            </a:extLst>
          </p:cNvPr>
          <p:cNvCxnSpPr>
            <a:cxnSpLocks/>
          </p:cNvCxnSpPr>
          <p:nvPr/>
        </p:nvCxnSpPr>
        <p:spPr>
          <a:xfrm flipV="1">
            <a:off x="3579297" y="4624557"/>
            <a:ext cx="1248154" cy="221049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B7778A08-3927-433B-8BDE-B3C0456D09B3}"/>
              </a:ext>
            </a:extLst>
          </p:cNvPr>
          <p:cNvSpPr/>
          <p:nvPr/>
        </p:nvSpPr>
        <p:spPr>
          <a:xfrm>
            <a:off x="263352" y="4799583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SSD</a:t>
            </a: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E66C2224-5794-4F31-843E-9F445E3BF599}"/>
              </a:ext>
            </a:extLst>
          </p:cNvPr>
          <p:cNvCxnSpPr>
            <a:cxnSpLocks/>
          </p:cNvCxnSpPr>
          <p:nvPr/>
        </p:nvCxnSpPr>
        <p:spPr>
          <a:xfrm flipH="1">
            <a:off x="7392144" y="4293095"/>
            <a:ext cx="1008112" cy="0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4" name="Rectangle 13">
            <a:extLst>
              <a:ext uri="{FF2B5EF4-FFF2-40B4-BE49-F238E27FC236}">
                <a16:creationId xmlns:a16="http://schemas.microsoft.com/office/drawing/2014/main" id="{5ABC5552-27F9-4E4B-852D-2CA8A764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358" y="4179346"/>
            <a:ext cx="761212" cy="2524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4" grpId="0" animBg="1"/>
      <p:bldP spid="10255" grpId="0" animBg="1"/>
      <p:bldP spid="2" grpId="0" animBg="1"/>
      <p:bldP spid="25" grpId="0" animBg="1"/>
      <p:bldP spid="32" grpId="0" animBg="1"/>
      <p:bldP spid="34" grpId="0" animBg="1"/>
      <p:bldP spid="40" grpId="0" animBg="1"/>
      <p:bldP spid="30" grpId="0" animBg="1"/>
      <p:bldP spid="36" grpId="0" animBg="1"/>
      <p:bldP spid="42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ropbox\Easy4me\_FTP_Easy4Me_Neu\x_images\mainboard_M5E-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504" y="1909528"/>
            <a:ext cx="7921328" cy="4446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774826" y="190502"/>
            <a:ext cx="8785671" cy="790227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3600" noProof="0" dirty="0"/>
              <a:t>Hauptplatine / Mainboard / Motherboard</a:t>
            </a:r>
          </a:p>
        </p:txBody>
      </p:sp>
      <p:sp>
        <p:nvSpPr>
          <p:cNvPr id="1126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0D644C0-326E-4E8B-823B-6E294869C963}" type="slidenum">
              <a:rPr lang="en-GB">
                <a:solidFill>
                  <a:srgbClr val="000000"/>
                </a:solidFill>
              </a:rPr>
              <a:pPr eaLnBrk="1" hangingPunct="1"/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Legende mit Linie 2 10"/>
          <p:cNvSpPr/>
          <p:nvPr/>
        </p:nvSpPr>
        <p:spPr>
          <a:xfrm>
            <a:off x="9264352" y="2075255"/>
            <a:ext cx="1788448" cy="587441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15744"/>
              <a:gd name="adj6" fmla="val 118690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für Arbeitsspeicher </a:t>
            </a: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RAM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Legende mit Linie 2 11"/>
          <p:cNvSpPr/>
          <p:nvPr/>
        </p:nvSpPr>
        <p:spPr>
          <a:xfrm>
            <a:off x="9063641" y="1255809"/>
            <a:ext cx="1788448" cy="402775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71300"/>
              <a:gd name="adj6" fmla="val 151430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 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- Steckplatz</a:t>
            </a:r>
          </a:p>
        </p:txBody>
      </p:sp>
      <p:sp>
        <p:nvSpPr>
          <p:cNvPr id="13" name="Legende mit Linie 2 12"/>
          <p:cNvSpPr/>
          <p:nvPr/>
        </p:nvSpPr>
        <p:spPr>
          <a:xfrm>
            <a:off x="8832304" y="5943933"/>
            <a:ext cx="2004472" cy="402775"/>
          </a:xfrm>
          <a:prstGeom prst="borderCallout2">
            <a:avLst>
              <a:gd name="adj1" fmla="val 52122"/>
              <a:gd name="adj2" fmla="val 101775"/>
              <a:gd name="adj3" fmla="val 58766"/>
              <a:gd name="adj4" fmla="val 122778"/>
              <a:gd name="adj5" fmla="val -221292"/>
              <a:gd name="adj6" fmla="val 149029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z.B. Grafikkarte</a:t>
            </a:r>
          </a:p>
        </p:txBody>
      </p:sp>
      <p:sp>
        <p:nvSpPr>
          <p:cNvPr id="14" name="Legende mit Linie 2 13"/>
          <p:cNvSpPr/>
          <p:nvPr/>
        </p:nvSpPr>
        <p:spPr>
          <a:xfrm>
            <a:off x="9264352" y="5240490"/>
            <a:ext cx="2004472" cy="402775"/>
          </a:xfrm>
          <a:prstGeom prst="borderCallout2">
            <a:avLst>
              <a:gd name="adj1" fmla="val 2001"/>
              <a:gd name="adj2" fmla="val 50698"/>
              <a:gd name="adj3" fmla="val -95608"/>
              <a:gd name="adj4" fmla="val 50647"/>
              <a:gd name="adj5" fmla="val -131074"/>
              <a:gd name="adj6" fmla="val 58963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Schnittstellen (USB, Video…)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ropbox\Easy4me\_FTP_Easy4Me_Neu\workfiles\images\corei7-unten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30175">
            <a:off x="4298193" y="3328378"/>
            <a:ext cx="1631662" cy="169463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Prozessor (CPU)‏</a:t>
            </a:r>
          </a:p>
        </p:txBody>
      </p:sp>
      <p:sp>
        <p:nvSpPr>
          <p:cNvPr id="12291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D3C148C5-8696-41E6-874E-88FD63659CE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838200" y="1520223"/>
            <a:ext cx="7999040" cy="8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Rechengeschwindigkeit ist von der Taktfrequenz abhängig! </a:t>
            </a:r>
          </a:p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Taktfrequenz wird in Gigahertz (Ghz) angegeben</a:t>
            </a:r>
          </a:p>
        </p:txBody>
      </p:sp>
      <p:pic>
        <p:nvPicPr>
          <p:cNvPr id="3075" name="Picture 3" descr="C:\Users\Christian\Documents\My Dropbox\Easy4me (1)\_FTP_Easy4Me_Neu\workfiles\images\cpu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9802" y="2747368"/>
            <a:ext cx="2114550" cy="2409825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eck 10"/>
          <p:cNvSpPr/>
          <p:nvPr/>
        </p:nvSpPr>
        <p:spPr>
          <a:xfrm>
            <a:off x="9867169" y="1681068"/>
            <a:ext cx="1944216" cy="741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CPU</a:t>
            </a:r>
            <a:b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entral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rocessing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nit</a:t>
            </a:r>
          </a:p>
        </p:txBody>
      </p:sp>
      <p:sp>
        <p:nvSpPr>
          <p:cNvPr id="12" name="Rechteck 11"/>
          <p:cNvSpPr/>
          <p:nvPr/>
        </p:nvSpPr>
        <p:spPr>
          <a:xfrm>
            <a:off x="9840416" y="764704"/>
            <a:ext cx="1950996" cy="7105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Prozessorkühler 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mit Ventilator</a:t>
            </a:r>
          </a:p>
        </p:txBody>
      </p:sp>
      <p:pic>
        <p:nvPicPr>
          <p:cNvPr id="9" name="Picture 3" descr="C:\Users\user\Dropbox\Easy4me\_FTP_Easy4Me_Neu\workfiles\images\core7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70063">
            <a:off x="2423822" y="3813155"/>
            <a:ext cx="2124548" cy="1807021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51384" y="46002"/>
            <a:ext cx="9577064" cy="1607749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Hauptspeicher – </a:t>
            </a:r>
            <a:r>
              <a:rPr lang="de-AT" b="1" noProof="0" dirty="0">
                <a:solidFill>
                  <a:schemeClr val="accent1">
                    <a:lumMod val="75000"/>
                  </a:schemeClr>
                </a:solidFill>
              </a:rPr>
              <a:t>RAM</a:t>
            </a:r>
            <a:r>
              <a:rPr lang="de-AT" noProof="0" dirty="0"/>
              <a:t> Arbeitsspeicher</a:t>
            </a:r>
          </a:p>
        </p:txBody>
      </p:sp>
      <p:sp>
        <p:nvSpPr>
          <p:cNvPr id="1331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1CC9B7D2-6787-4D3A-B35A-9D08964E066A}" type="slidenum">
              <a:rPr lang="en-GB">
                <a:solidFill>
                  <a:srgbClr val="000000"/>
                </a:solidFill>
              </a:rPr>
              <a:pPr eaLnBrk="1" hangingPunct="1"/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2341212" y="1178311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500"/>
              </a:spcBef>
              <a:buClr>
                <a:srgbClr val="FF3300"/>
              </a:buClr>
            </a:pP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GB" sz="2400" dirty="0">
                <a:solidFill>
                  <a:srgbClr val="000000"/>
                </a:solidFill>
              </a:rPr>
              <a:t>andom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GB" sz="2400" dirty="0">
                <a:solidFill>
                  <a:srgbClr val="000000"/>
                </a:solidFill>
              </a:rPr>
              <a:t>ccess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2400" dirty="0">
                <a:solidFill>
                  <a:srgbClr val="000000"/>
                </a:solidFill>
              </a:rPr>
              <a:t>emory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2135560" y="4354662"/>
            <a:ext cx="7992888" cy="19155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Der Hauptspeicher wird in Gigabyte angegeben – hier sind 4 Stück RAM eingesteckt: 4 Speicherkarten zu je 4 GB = 16 GB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Auf RAM können Daten gespeichert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</a:rPr>
              <a:t>und gelesen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werden.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Wird die Stromversorgung unterbrochen, geht der Inhalt des Hauptspeichers verloren!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DAF9D52-FD2E-4D56-8CE6-141B05B65E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382" y="1827591"/>
            <a:ext cx="5812060" cy="235323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9F53CF6-B7A0-4700-AFB4-F8FDB8ABDEC3}"/>
              </a:ext>
            </a:extLst>
          </p:cNvPr>
          <p:cNvSpPr/>
          <p:nvPr/>
        </p:nvSpPr>
        <p:spPr>
          <a:xfrm>
            <a:off x="5663952" y="2389530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  <a:endParaRPr lang="de-AT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26217A-F3B4-4EF6-96CC-8EF1F657E58F}"/>
              </a:ext>
            </a:extLst>
          </p:cNvPr>
          <p:cNvSpPr/>
          <p:nvPr/>
        </p:nvSpPr>
        <p:spPr>
          <a:xfrm>
            <a:off x="5587654" y="2740278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  <a:endParaRPr lang="de-AT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BBD207A-3896-4874-8ACE-AAE8EE8AFB1C}"/>
              </a:ext>
            </a:extLst>
          </p:cNvPr>
          <p:cNvSpPr/>
          <p:nvPr/>
        </p:nvSpPr>
        <p:spPr>
          <a:xfrm>
            <a:off x="5519936" y="3100509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</a:t>
            </a:r>
            <a:endParaRPr lang="de-AT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09C8A31-4695-447C-ADEC-10821BB63ADA}"/>
              </a:ext>
            </a:extLst>
          </p:cNvPr>
          <p:cNvSpPr/>
          <p:nvPr/>
        </p:nvSpPr>
        <p:spPr>
          <a:xfrm>
            <a:off x="5442327" y="3459015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4</a:t>
            </a:r>
            <a:endParaRPr lang="de-A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 descr="C:\Users\user\Dropbox\Easy4me\_FTP_Easy4Me_Neu\workfiles\images\festplatt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8896" y="2205039"/>
            <a:ext cx="5949950" cy="3806825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Festplatte</a:t>
            </a:r>
          </a:p>
        </p:txBody>
      </p:sp>
      <p:sp>
        <p:nvSpPr>
          <p:cNvPr id="2" name="Legende mit Linie 1 (ohne Rahmen) 1"/>
          <p:cNvSpPr/>
          <p:nvPr/>
        </p:nvSpPr>
        <p:spPr>
          <a:xfrm>
            <a:off x="8328248" y="594383"/>
            <a:ext cx="2861469" cy="692150"/>
          </a:xfrm>
          <a:prstGeom prst="callout1">
            <a:avLst>
              <a:gd name="adj1" fmla="val 91469"/>
              <a:gd name="adj2" fmla="val 95846"/>
              <a:gd name="adj3" fmla="val 185266"/>
              <a:gd name="adj4" fmla="val 101744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Metallscheiben mit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magnetischer Beschichtung</a:t>
            </a:r>
          </a:p>
        </p:txBody>
      </p:sp>
      <p:sp>
        <p:nvSpPr>
          <p:cNvPr id="8" name="Legende mit Linie 1 (ohne Rahmen) 7"/>
          <p:cNvSpPr/>
          <p:nvPr/>
        </p:nvSpPr>
        <p:spPr>
          <a:xfrm flipH="1">
            <a:off x="10577649" y="2492896"/>
            <a:ext cx="1224136" cy="404118"/>
          </a:xfrm>
          <a:prstGeom prst="callout1">
            <a:avLst>
              <a:gd name="adj1" fmla="val 72005"/>
              <a:gd name="adj2" fmla="val 84601"/>
              <a:gd name="adj3" fmla="val 409104"/>
              <a:gd name="adj4" fmla="val 176829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Lesekopf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F8AF4E3-DF2A-392A-C3B0-E31D8087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A55D73B-862E-3953-7D6A-82CA198D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13734">
            <a:off x="634658" y="2438259"/>
            <a:ext cx="2509680" cy="3143374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444" y="1903966"/>
            <a:ext cx="4877286" cy="3743317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703512" y="1"/>
            <a:ext cx="8856984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SSD – Solid State Disk</a:t>
            </a:r>
            <a:endParaRPr lang="de-AT" sz="1800" noProof="0" dirty="0">
              <a:latin typeface="Calibri" pitchFamily="34" charset="0"/>
            </a:endParaRPr>
          </a:p>
        </p:txBody>
      </p:sp>
      <p:sp>
        <p:nvSpPr>
          <p:cNvPr id="8" name="Legende mit Linie 1 (ohne Rahmen) 7"/>
          <p:cNvSpPr/>
          <p:nvPr/>
        </p:nvSpPr>
        <p:spPr>
          <a:xfrm flipH="1">
            <a:off x="1703512" y="1532120"/>
            <a:ext cx="2016224" cy="600736"/>
          </a:xfrm>
          <a:prstGeom prst="callout1">
            <a:avLst>
              <a:gd name="adj1" fmla="val 48959"/>
              <a:gd name="adj2" fmla="val 97199"/>
              <a:gd name="adj3" fmla="val -58941"/>
              <a:gd name="adj4" fmla="val 135831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Anschlüsse für Strom und Daten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991975" y="2556437"/>
            <a:ext cx="3745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Keine beweglichen Teile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Sehr schnell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Unempfindlich gegen Stöße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Energiesparend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A9D2E5-A8A2-9E7D-5D2A-1AEB55F0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1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288926"/>
            <a:ext cx="9144000" cy="105251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CD/DVD/Blue-</a:t>
            </a:r>
            <a:r>
              <a:rPr lang="de-AT" sz="4800" noProof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ray</a:t>
            </a: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‏</a:t>
            </a:r>
            <a:b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de-AT" sz="1800" noProof="0" dirty="0">
                <a:solidFill>
                  <a:srgbClr val="880000"/>
                </a:solidFill>
                <a:latin typeface="Calibri" pitchFamily="34" charset="0"/>
                <a:cs typeface="Arial" charset="0"/>
              </a:rPr>
              <a:t>Verlieren an Bedeutung!</a:t>
            </a:r>
            <a:endParaRPr lang="de-AT" sz="2000" noProof="0" dirty="0">
              <a:solidFill>
                <a:srgbClr val="880000"/>
              </a:solidFill>
              <a:latin typeface="Calibri" pitchFamily="34" charset="0"/>
            </a:endParaRPr>
          </a:p>
        </p:txBody>
      </p:sp>
      <p:sp>
        <p:nvSpPr>
          <p:cNvPr id="1536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F5F6CE55-1563-4EFF-97AA-868D388117BB}" type="slidenum">
              <a:rPr lang="en-GB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6623050" y="5773739"/>
            <a:ext cx="3505200" cy="58737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CD, DVD und Blue-ray Disks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sind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 err="1">
                <a:solidFill>
                  <a:srgbClr val="FF3300"/>
                </a:solidFill>
              </a:rPr>
              <a:t>optische</a:t>
            </a:r>
            <a:r>
              <a:rPr lang="en-GB" sz="1600" b="1" dirty="0">
                <a:solidFill>
                  <a:srgbClr val="FF3300"/>
                </a:solidFill>
              </a:rPr>
              <a:t> 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Speichermedien</a:t>
            </a:r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6791583" y="2249866"/>
            <a:ext cx="3633092" cy="34073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spcBef>
                <a:spcPts val="1125"/>
              </a:spcBef>
              <a:defRPr/>
            </a:pPr>
            <a:r>
              <a:rPr lang="de-AT" sz="1600" b="1" dirty="0">
                <a:solidFill>
                  <a:schemeClr val="tx2">
                    <a:lumMod val="75000"/>
                  </a:schemeClr>
                </a:solidFill>
              </a:rPr>
              <a:t>CD-RW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 kann beschrieben werden</a:t>
            </a:r>
          </a:p>
        </p:txBody>
      </p:sp>
      <p:pic>
        <p:nvPicPr>
          <p:cNvPr id="13321" name="Picture 9" descr="C:\Users\user\Desktop\cdromdv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071115">
            <a:off x="6605589" y="3105150"/>
            <a:ext cx="3705225" cy="2305050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073499"/>
            <a:ext cx="4492844" cy="3559175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343472" y="5924460"/>
            <a:ext cx="3889375" cy="34131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Laufwerk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für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optische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Speichermedien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92313" y="333375"/>
            <a:ext cx="8229600" cy="1195388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Externe Speichermedien</a:t>
            </a:r>
          </a:p>
        </p:txBody>
      </p:sp>
      <p:sp>
        <p:nvSpPr>
          <p:cNvPr id="1638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09793AD-85F0-4244-A5C9-62FCA147FD87}" type="slidenum">
              <a:rPr lang="en-GB">
                <a:solidFill>
                  <a:srgbClr val="000000"/>
                </a:solidFill>
              </a:rPr>
              <a:pPr eaLnBrk="1" hangingPunct="1"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407367" y="1875240"/>
            <a:ext cx="1800225" cy="31115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</a:rPr>
              <a:t>USB-Speicherstick</a:t>
            </a:r>
          </a:p>
        </p:txBody>
      </p:sp>
      <p:pic>
        <p:nvPicPr>
          <p:cNvPr id="14344" name="Picture 8" descr="C:\Users\user\Dropbox\Easy4me\_FTP_Easy4Me_Neu\workfiles\images\usbstick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96032">
            <a:off x="7712076" y="4065588"/>
            <a:ext cx="2536825" cy="103505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90" name="Gruppieren 4"/>
          <p:cNvGrpSpPr>
            <a:grpSpLocks/>
          </p:cNvGrpSpPr>
          <p:nvPr/>
        </p:nvGrpSpPr>
        <p:grpSpPr bwMode="auto">
          <a:xfrm>
            <a:off x="7176120" y="1540905"/>
            <a:ext cx="2079005" cy="1391209"/>
            <a:chOff x="5232933" y="1681892"/>
            <a:chExt cx="1670418" cy="1164751"/>
          </a:xfrm>
        </p:grpSpPr>
        <p:pic>
          <p:nvPicPr>
            <p:cNvPr id="14346" name="Picture 10" descr="C:\Users\user\Desktop\sd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814190">
              <a:off x="6088785" y="1681892"/>
              <a:ext cx="814566" cy="1080647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5" name="Picture 9" descr="C:\Users\user\Desktop\sd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3" y="1765995"/>
              <a:ext cx="828858" cy="1080648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349" name="Picture 13" descr="C:\Users\user\Desktop\usb-festplatt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638003">
            <a:off x="1421818" y="1866431"/>
            <a:ext cx="5647920" cy="378354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07368" y="1486579"/>
            <a:ext cx="1800225" cy="30956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SD Speicherkarten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282774" y="2286737"/>
            <a:ext cx="3096369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Externe Festplatte oder SSD 2,5 Zoll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582639-F9B7-69FA-CBBC-D5A5AFB292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648" y="1988840"/>
            <a:ext cx="956638" cy="94327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19697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Erweiterungskarten</a:t>
            </a:r>
          </a:p>
        </p:txBody>
      </p:sp>
      <p:sp>
        <p:nvSpPr>
          <p:cNvPr id="17411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0453961-E845-4711-A980-AE92CDA33D4F}" type="slidenum">
              <a:rPr lang="en-GB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623393" y="1196975"/>
            <a:ext cx="9649322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dirty="0">
                <a:solidFill>
                  <a:srgbClr val="234271"/>
                </a:solidFill>
              </a:rPr>
              <a:t>Zusatzkarten erweitern die Fähigkeiten des Computers! </a:t>
            </a:r>
            <a:br>
              <a:rPr lang="de-AT" dirty="0">
                <a:solidFill>
                  <a:srgbClr val="234271"/>
                </a:solidFill>
              </a:rPr>
            </a:br>
            <a:r>
              <a:rPr lang="de-AT" dirty="0">
                <a:solidFill>
                  <a:srgbClr val="234271"/>
                </a:solidFill>
              </a:rPr>
              <a:t>Sie werden in die Steckplätze auf der Hauptplatine eingesetzt.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2999656" y="5985963"/>
            <a:ext cx="784887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sz="1600" dirty="0">
                <a:solidFill>
                  <a:srgbClr val="234271"/>
                </a:solidFill>
              </a:rPr>
              <a:t>Grafikkarten für anspruchsvolle Spiele oder Konstruktionsanwendungen (CAD)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F9FDAA-6972-5D92-A396-A48A06BE2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8196">
            <a:off x="181544" y="2172335"/>
            <a:ext cx="5757685" cy="44977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B77125A-29CB-4C2A-3BC7-A4EAB6A52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1" y="2132857"/>
            <a:ext cx="5230875" cy="3525610"/>
          </a:xfrm>
          <a:prstGeom prst="rect">
            <a:avLst/>
          </a:prstGeom>
          <a:effectLst>
            <a:outerShdw blurRad="2540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Netzteil</a:t>
            </a:r>
          </a:p>
        </p:txBody>
      </p:sp>
      <p:sp>
        <p:nvSpPr>
          <p:cNvPr id="1843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77B0048-2599-4CD8-AE48-C13A6DFDD86C}" type="slidenum">
              <a:rPr lang="en-GB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983095" y="958852"/>
            <a:ext cx="612140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mit Lüfter, dient zur Stromversorgung des Computers </a:t>
            </a:r>
            <a:br>
              <a:rPr lang="de-AT" sz="1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hier: Leistung max. 320 Watt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384032" y="1735834"/>
            <a:ext cx="4567947" cy="41044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1AA84A8-A0F2-C0DE-01E8-197220AAF9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685">
            <a:off x="764021" y="1882478"/>
            <a:ext cx="5142020" cy="4053394"/>
          </a:xfrm>
          <a:prstGeom prst="rect">
            <a:avLst/>
          </a:prstGeom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92AA228A-D27B-D625-9C5E-641A9CFDC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06" y="463117"/>
            <a:ext cx="2952328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Stromstecker für SSDs und Mainboard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Drucker</a:t>
            </a:r>
          </a:p>
        </p:txBody>
      </p:sp>
      <p:sp>
        <p:nvSpPr>
          <p:cNvPr id="2048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8F3C7A9-C9C0-489E-95A6-4B5538E503D5}" type="slidenum">
              <a:rPr lang="en-GB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513161" y="6046392"/>
            <a:ext cx="2637558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en-GB" dirty="0"/>
              <a:t>Plotter </a:t>
            </a:r>
            <a:r>
              <a:rPr lang="de-AT" dirty="0"/>
              <a:t>sind Großformatdrucker</a:t>
            </a:r>
          </a:p>
        </p:txBody>
      </p:sp>
      <p:pic>
        <p:nvPicPr>
          <p:cNvPr id="18447" name="Picture 15" descr="C:\Users\user\Dropbox\Easy4me\_FTP_Easy4Me_Neu\x_images\Plotterch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31002">
            <a:off x="6639520" y="944879"/>
            <a:ext cx="5103173" cy="310414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505077" y="1139851"/>
            <a:ext cx="4161112" cy="361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36025" y="5621359"/>
            <a:ext cx="1225313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Laserdrucker</a:t>
            </a:r>
            <a:r>
              <a:rPr lang="ar-SA" dirty="0"/>
              <a:t>‏</a:t>
            </a:r>
            <a:endParaRPr lang="en-GB" dirty="0"/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536025" y="5196326"/>
            <a:ext cx="1705958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en-GB" dirty="0"/>
              <a:t>Tintenstrahldrucker</a:t>
            </a:r>
          </a:p>
        </p:txBody>
      </p:sp>
      <p:pic>
        <p:nvPicPr>
          <p:cNvPr id="1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7688" y="3159090"/>
            <a:ext cx="3464909" cy="270006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6384032" y="1268760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8079869" y="909067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16" grpId="0" animBg="1"/>
      <p:bldP spid="2049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579296" cy="13716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Scanner</a:t>
            </a:r>
          </a:p>
        </p:txBody>
      </p:sp>
      <p:sp>
        <p:nvSpPr>
          <p:cNvPr id="2150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A205EDA-5B88-463C-92AF-334D50FF885B}" type="slidenum">
              <a:rPr lang="en-GB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9464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980728"/>
            <a:ext cx="5472608" cy="466846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ropbox\Easy4me\_FTP_Easy4Me_Neu\workfiles\images\barcodescanne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4232" y="1785068"/>
            <a:ext cx="2995070" cy="335447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829300" y="244009"/>
            <a:ext cx="2498948" cy="52540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Scanner digitalisieren Dokumente und Bilder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829301" y="898413"/>
            <a:ext cx="2498948" cy="52540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Barcodescanner </a:t>
            </a:r>
            <a:br>
              <a:rPr lang="de-AT" dirty="0"/>
            </a:br>
            <a:r>
              <a:rPr lang="de-AT" dirty="0"/>
              <a:t>für das Lesen von Barcodes</a:t>
            </a:r>
          </a:p>
        </p:txBody>
      </p:sp>
      <p:pic>
        <p:nvPicPr>
          <p:cNvPr id="5124" name="Picture 4" descr="C:\Users\user\AppData\Local\Microsoft\Windows\Temporary Internet Files\Content.IE5\H38FLDV1\MP900400547[1]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912244">
            <a:off x="6820628" y="3295084"/>
            <a:ext cx="728722" cy="48561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2427E7B-9DBD-F99A-4951-23A62389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43444">
            <a:off x="6582715" y="4335635"/>
            <a:ext cx="896072" cy="89607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Inhaltsplatzhalter 3">
            <a:extLst>
              <a:ext uri="{FF2B5EF4-FFF2-40B4-BE49-F238E27FC236}">
                <a16:creationId xmlns:a16="http://schemas.microsoft.com/office/drawing/2014/main" id="{64D27726-F1B6-65AF-29BD-30AA8AD4B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948585"/>
              </p:ext>
            </p:extLst>
          </p:nvPr>
        </p:nvGraphicFramePr>
        <p:xfrm>
          <a:off x="1261378" y="2029572"/>
          <a:ext cx="9083095" cy="2880320"/>
        </p:xfrm>
        <a:graphic>
          <a:graphicData uri="http://schemas.openxmlformats.org/drawingml/2006/table">
            <a:tbl>
              <a:tblPr bandRow="1">
                <a:effectLst>
                  <a:outerShdw blurRad="330200" dist="165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1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Speichergröße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Wie viel</a:t>
                      </a:r>
                      <a:r>
                        <a:rPr lang="de-AT" sz="14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zur nächstkleineren Einheit</a:t>
                      </a:r>
                      <a:endParaRPr lang="de-AT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2</a:t>
                      </a:r>
                      <a:r>
                        <a:rPr lang="en-GB" sz="18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? </a:t>
                      </a:r>
                      <a:r>
                        <a:rPr lang="en-GB" sz="1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Wie </a:t>
                      </a:r>
                      <a:r>
                        <a:rPr lang="de-DE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viele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de-DE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sind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das?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KB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(Kilobyte)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(Megabyte)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en-GB" sz="2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GB</a:t>
                      </a: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(Gigabyte</a:t>
                      </a:r>
                      <a:r>
                        <a:rPr lang="de-AT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GB" sz="20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TB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(Terabyte)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267544"/>
          </a:xfrm>
        </p:spPr>
        <p:txBody>
          <a:bodyPr/>
          <a:lstStyle/>
          <a:p>
            <a:r>
              <a:rPr lang="de-AT" noProof="0" dirty="0"/>
              <a:t>Speichergrößen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135560" y="14847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Die kleinste Speichereinheit ist 1 </a:t>
            </a:r>
            <a:r>
              <a:rPr lang="de-AT" b="1" dirty="0">
                <a:solidFill>
                  <a:srgbClr val="FF3300"/>
                </a:solidFill>
              </a:rPr>
              <a:t>Bit</a:t>
            </a:r>
            <a:r>
              <a:rPr lang="de-AT" dirty="0">
                <a:solidFill>
                  <a:srgbClr val="000000"/>
                </a:solidFill>
              </a:rPr>
              <a:t>.      </a:t>
            </a:r>
            <a:r>
              <a:rPr lang="de-AT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 Bit ergeben 1 </a:t>
            </a:r>
            <a:r>
              <a:rPr lang="de-AT" b="1" dirty="0">
                <a:solidFill>
                  <a:srgbClr val="FF3300"/>
                </a:solidFill>
              </a:rPr>
              <a:t>Byte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(= 1 Zeichen)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2903A06-42C1-0CF5-4B09-D248EA23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65BEFFE-66CD-854A-88A2-B28DF7FCFDAA}"/>
              </a:ext>
            </a:extLst>
          </p:cNvPr>
          <p:cNvSpPr txBox="1"/>
          <p:nvPr/>
        </p:nvSpPr>
        <p:spPr>
          <a:xfrm>
            <a:off x="387151" y="5222902"/>
            <a:ext cx="1296144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= 1024 Byte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63A1F34-8BBE-2972-9E87-E3297A8FC4E2}"/>
              </a:ext>
            </a:extLst>
          </p:cNvPr>
          <p:cNvSpPr txBox="1"/>
          <p:nvPr/>
        </p:nvSpPr>
        <p:spPr>
          <a:xfrm>
            <a:off x="6012160" y="6188431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4C8DA13-F329-3921-4D8C-249A5C8367D4}"/>
              </a:ext>
            </a:extLst>
          </p:cNvPr>
          <p:cNvSpPr txBox="1"/>
          <p:nvPr/>
        </p:nvSpPr>
        <p:spPr>
          <a:xfrm>
            <a:off x="1846355" y="5229200"/>
            <a:ext cx="1371926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862360A-C440-5BCB-B071-A8CDE9784024}"/>
              </a:ext>
            </a:extLst>
          </p:cNvPr>
          <p:cNvSpPr txBox="1"/>
          <p:nvPr/>
        </p:nvSpPr>
        <p:spPr>
          <a:xfrm>
            <a:off x="3336258" y="5229200"/>
            <a:ext cx="1371926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Kilobyte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0F6BAF0-E654-C887-4DB5-D52FBDC2FAD5}"/>
              </a:ext>
            </a:extLst>
          </p:cNvPr>
          <p:cNvSpPr txBox="1"/>
          <p:nvPr/>
        </p:nvSpPr>
        <p:spPr>
          <a:xfrm>
            <a:off x="4788024" y="5219651"/>
            <a:ext cx="936104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20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C0D7015-6050-C7D7-99F7-A169D094AB38}"/>
              </a:ext>
            </a:extLst>
          </p:cNvPr>
          <p:cNvSpPr txBox="1"/>
          <p:nvPr/>
        </p:nvSpPr>
        <p:spPr>
          <a:xfrm>
            <a:off x="387151" y="5720849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Mill.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5C9E47A-2177-7102-B526-169BF60A559D}"/>
              </a:ext>
            </a:extLst>
          </p:cNvPr>
          <p:cNvSpPr txBox="1"/>
          <p:nvPr/>
        </p:nvSpPr>
        <p:spPr>
          <a:xfrm>
            <a:off x="2348136" y="5720849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Mrd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.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FF0B262-6EF1-A7B7-89AA-676D99A2E09E}"/>
              </a:ext>
            </a:extLst>
          </p:cNvPr>
          <p:cNvSpPr txBox="1"/>
          <p:nvPr/>
        </p:nvSpPr>
        <p:spPr>
          <a:xfrm>
            <a:off x="4290046" y="5729813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Bill.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3CD0772-09B5-2D49-278D-EA91184B03AB}"/>
              </a:ext>
            </a:extLst>
          </p:cNvPr>
          <p:cNvSpPr txBox="1"/>
          <p:nvPr/>
        </p:nvSpPr>
        <p:spPr>
          <a:xfrm>
            <a:off x="372057" y="6165304"/>
            <a:ext cx="155006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Megabyte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264D907-1CEB-4B40-408B-7B851112EC6F}"/>
              </a:ext>
            </a:extLst>
          </p:cNvPr>
          <p:cNvSpPr txBox="1"/>
          <p:nvPr/>
        </p:nvSpPr>
        <p:spPr>
          <a:xfrm>
            <a:off x="2051720" y="6171623"/>
            <a:ext cx="155006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Gigabyte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950ED5A-F356-3153-8C30-70B873FB139E}"/>
              </a:ext>
            </a:extLst>
          </p:cNvPr>
          <p:cNvSpPr txBox="1"/>
          <p:nvPr/>
        </p:nvSpPr>
        <p:spPr>
          <a:xfrm>
            <a:off x="3735874" y="6180977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30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177F100-35E6-CFD7-2E40-772CDCB3DD12}"/>
              </a:ext>
            </a:extLst>
          </p:cNvPr>
          <p:cNvSpPr txBox="1"/>
          <p:nvPr/>
        </p:nvSpPr>
        <p:spPr>
          <a:xfrm>
            <a:off x="4932040" y="6191944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40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</p:spTree>
    <p:extLst>
      <p:ext uri="{BB962C8B-B14F-4D97-AF65-F5344CB8AC3E}">
        <p14:creationId xmlns:p14="http://schemas.microsoft.com/office/powerpoint/2010/main" val="309453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noProof="0" dirty="0"/>
              <a:t>Was passt darauf?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017425"/>
              </p:ext>
            </p:extLst>
          </p:nvPr>
        </p:nvGraphicFramePr>
        <p:xfrm>
          <a:off x="1199456" y="1900908"/>
          <a:ext cx="8928992" cy="3040260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83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63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CD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63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DVD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4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SSD/Festplatte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4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USB-Sticks,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Speicherkarten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2CA779-DFF3-5A87-F831-E9754C3E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4DC1A1-CB51-8C1D-3829-79AC7443E979}"/>
              </a:ext>
            </a:extLst>
          </p:cNvPr>
          <p:cNvSpPr/>
          <p:nvPr/>
        </p:nvSpPr>
        <p:spPr>
          <a:xfrm>
            <a:off x="2407496" y="5383288"/>
            <a:ext cx="1255472" cy="349968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Ca. 700 MB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B1B124-F652-9C16-8D46-FB15688B92A6}"/>
              </a:ext>
            </a:extLst>
          </p:cNvPr>
          <p:cNvSpPr/>
          <p:nvPr/>
        </p:nvSpPr>
        <p:spPr>
          <a:xfrm>
            <a:off x="895328" y="5836605"/>
            <a:ext cx="1327992" cy="369332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ca. 8 GB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35256B2-A439-69C5-934A-739E934491FB}"/>
              </a:ext>
            </a:extLst>
          </p:cNvPr>
          <p:cNvSpPr/>
          <p:nvPr/>
        </p:nvSpPr>
        <p:spPr>
          <a:xfrm>
            <a:off x="2423592" y="5836605"/>
            <a:ext cx="3839000" cy="349968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Einige 100 GB bis mehrere TB 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(Terabyte)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FFF30A5-B474-9C6A-66CE-B9289ED70924}"/>
              </a:ext>
            </a:extLst>
          </p:cNvPr>
          <p:cNvSpPr/>
          <p:nvPr/>
        </p:nvSpPr>
        <p:spPr>
          <a:xfrm>
            <a:off x="895328" y="5379231"/>
            <a:ext cx="1327992" cy="349968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Mehrere GB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7F73B78-B168-D1B4-B395-35A082ABAA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2846" y="5487275"/>
            <a:ext cx="704089" cy="94488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6D05DA6-82C4-BE10-25B7-9D882D9679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2" y="5394644"/>
            <a:ext cx="871730" cy="88392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3673E6C-EF65-20ED-A188-78FDEEBF94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1636" y="5411075"/>
            <a:ext cx="1524003" cy="10210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FB7CFF8-976C-BA1B-7C6A-037FC73CE8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2766" y="5336624"/>
            <a:ext cx="1021082" cy="10210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Wie viel Speicher braucht ...</a:t>
            </a:r>
          </a:p>
        </p:txBody>
      </p:sp>
      <p:sp>
        <p:nvSpPr>
          <p:cNvPr id="27651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2BAF5D4-CDFE-4260-9984-C478AEC0FA54}" type="slidenum">
              <a:rPr lang="en-GB">
                <a:solidFill>
                  <a:srgbClr val="000000"/>
                </a:solidFill>
              </a:rPr>
              <a:pPr eaLnBrk="1" hangingPunct="1"/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973113"/>
              </p:ext>
            </p:extLst>
          </p:nvPr>
        </p:nvGraphicFramePr>
        <p:xfrm>
          <a:off x="983432" y="1628801"/>
          <a:ext cx="9649072" cy="3654922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36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2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709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Brief (ohne Bilder)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709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Digitalfoto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522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E-Book </a:t>
                      </a:r>
                      <a:b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</a:br>
                      <a:r>
                        <a:rPr lang="de-AT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(mehrere hundert</a:t>
                      </a:r>
                      <a:r>
                        <a:rPr lang="de-AT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Seiten)</a:t>
                      </a:r>
                      <a:endParaRPr lang="de-AT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5828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PowerPoint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Präsentation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632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Video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D607E837-4A8F-C4E9-6348-CB6E579448AE}"/>
              </a:ext>
            </a:extLst>
          </p:cNvPr>
          <p:cNvSpPr/>
          <p:nvPr/>
        </p:nvSpPr>
        <p:spPr>
          <a:xfrm>
            <a:off x="1345900" y="5522461"/>
            <a:ext cx="716863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50 KB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ADC5B48-6FAF-E6C3-C747-D005DD5E52EA}"/>
              </a:ext>
            </a:extLst>
          </p:cNvPr>
          <p:cNvSpPr/>
          <p:nvPr/>
        </p:nvSpPr>
        <p:spPr>
          <a:xfrm>
            <a:off x="2156303" y="5554752"/>
            <a:ext cx="2067489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einige Megabyte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CC95D5C-22F9-FBA8-D886-6FC80C4B5FF5}"/>
              </a:ext>
            </a:extLst>
          </p:cNvPr>
          <p:cNvSpPr/>
          <p:nvPr/>
        </p:nvSpPr>
        <p:spPr>
          <a:xfrm>
            <a:off x="1358591" y="5980472"/>
            <a:ext cx="2646237" cy="60760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Je nach Anzahl der Bilder: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mehrere Megabyte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4FC0D36-4100-3FBF-F687-20AD0A133AD1}"/>
              </a:ext>
            </a:extLst>
          </p:cNvPr>
          <p:cNvSpPr/>
          <p:nvPr/>
        </p:nvSpPr>
        <p:spPr>
          <a:xfrm>
            <a:off x="4223792" y="5996689"/>
            <a:ext cx="3803542" cy="60760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Je nach Komprimierung und Länge: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Einige Megabyte bis mehrere Gigabyte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41AEE9C-4FA5-3EA7-3FA0-52025734155C}"/>
              </a:ext>
            </a:extLst>
          </p:cNvPr>
          <p:cNvSpPr/>
          <p:nvPr/>
        </p:nvSpPr>
        <p:spPr>
          <a:xfrm>
            <a:off x="4410871" y="5532168"/>
            <a:ext cx="2067489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einige Megabyte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27AB3E-4AB1-4D9C-9A60-414182C0F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07CF91-B6F4-4426-B9CF-D43CBC316BBE}">
  <ds:schemaRefs>
    <ds:schemaRef ds:uri="http://schemas.microsoft.com/office/2006/metadata/properties"/>
    <ds:schemaRef ds:uri="http://schemas.microsoft.com/office/infopath/2007/PartnerControls"/>
    <ds:schemaRef ds:uri="8baa7261-70d0-45ca-b925-0e0e2c0f4054"/>
    <ds:schemaRef ds:uri="http://schemas.microsoft.com/office/2006/documentManagement/types"/>
    <ds:schemaRef ds:uri="90dcfa79-2d89-47ef-bc80-866a5b3e3183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06C6A4-704E-492D-BD46-8BB0B50EA4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713</Words>
  <Application>Microsoft Office PowerPoint</Application>
  <PresentationFormat>Breitbild</PresentationFormat>
  <Paragraphs>179</Paragraphs>
  <Slides>19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</vt:lpstr>
      <vt:lpstr>Hardware</vt:lpstr>
      <vt:lpstr>Computertypen und Mobilgeräte</vt:lpstr>
      <vt:lpstr>Peripheriegeräte</vt:lpstr>
      <vt:lpstr>PowerPoint-Präsentation</vt:lpstr>
      <vt:lpstr>Computer / Zentraleinheit</vt:lpstr>
      <vt:lpstr>Hauptplatine / Mainboard / Motherboard</vt:lpstr>
      <vt:lpstr>Prozessor (CPU)‏</vt:lpstr>
      <vt:lpstr>Hauptspeicher – RAM Arbeitsspeicher</vt:lpstr>
      <vt:lpstr>Festplatte</vt:lpstr>
      <vt:lpstr>SSD – Solid State Disk</vt:lpstr>
      <vt:lpstr>CD/DVD/Blue-ray‏ Verlieren an Bedeutung!</vt:lpstr>
      <vt:lpstr>Externe Speichermedien</vt:lpstr>
      <vt:lpstr>Erweiterungskarten</vt:lpstr>
      <vt:lpstr>Netzteil</vt:lpstr>
      <vt:lpstr>Drucker</vt:lpstr>
      <vt:lpstr>Scanner</vt:lpstr>
      <vt:lpstr>Speichergrößen</vt:lpstr>
      <vt:lpstr>Was passt darauf?</vt:lpstr>
      <vt:lpstr>Wie viel Speicher braucht 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Easy4me</dc:creator>
  <cp:lastModifiedBy>Alois Klotz</cp:lastModifiedBy>
  <cp:revision>147</cp:revision>
  <dcterms:modified xsi:type="dcterms:W3CDTF">2026-09-22T16:44:44Z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