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353" y="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FD58E3A-77F8-41A1-AA44-C3446892E413}"/>
    <pc:docChg chg="modSld">
      <pc:chgData name="Alois Klotz" userId="0e7873f3-c968-46a8-ac9c-5d38456ab073" providerId="ADAL" clId="{1FD58E3A-77F8-41A1-AA44-C3446892E413}" dt="2026-05-07T07:30:19.381" v="0" actId="20577"/>
      <pc:docMkLst>
        <pc:docMk/>
      </pc:docMkLst>
      <pc:sldChg chg="modSp mod">
        <pc:chgData name="Alois Klotz" userId="0e7873f3-c968-46a8-ac9c-5d38456ab073" providerId="ADAL" clId="{1FD58E3A-77F8-41A1-AA44-C3446892E413}" dt="2026-05-07T07:30:19.381" v="0" actId="20577"/>
        <pc:sldMkLst>
          <pc:docMk/>
          <pc:sldMk cId="2424239528" sldId="258"/>
        </pc:sldMkLst>
        <pc:spChg chg="mod">
          <ac:chgData name="Alois Klotz" userId="0e7873f3-c968-46a8-ac9c-5d38456ab073" providerId="ADAL" clId="{1FD58E3A-77F8-41A1-AA44-C3446892E413}" dt="2026-05-07T07:30:19.381" v="0" actId="20577"/>
          <ac:spMkLst>
            <pc:docMk/>
            <pc:sldMk cId="2424239528" sldId="258"/>
            <ac:spMk id="3" creationId="{EC7728A3-B68E-41F2-B6F2-54B9370F052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3F5C8-5AE5-40C7-BA38-22AA86D1A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C7BC76-86FB-4731-8476-3AFF5EB15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39B0FA-8223-4F9E-BBB9-C8ED34D5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EBBEE6-E375-4400-AF20-1F0EDA07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1EA79F-5FFF-4309-A69C-6A5449D8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81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3333C-B380-4ED0-A885-5A42D74B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D9AE23-113B-44C9-975F-3FEFF93DE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668691-A70F-4591-BEAD-3C84648C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2FAE73-C7AD-4A24-8813-0ED74ED7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F7CDA4-A524-414B-92A2-08A14217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878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C04BE-1DA7-4D23-8FD0-616D1767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1320D3-8986-4972-9DC5-9E0AD8CDF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214AAA-DD41-4518-9B20-DE8CFB86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5A7CAE-CB70-4C16-9842-3BBACCF60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8F4442-1619-4BB7-A135-A6A2637AF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634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319277-01FE-4893-8B16-8CB5ADA3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85A99E-2C4D-4A89-A34F-217E85C84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0A5C7B-A897-43DC-90D2-EB0F4281B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4B5F61-85C4-4EDD-919A-88FE40A2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D2EA6A9-63C3-42BE-B238-FDC546D4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1F687B-57F5-4404-B067-538B7C95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793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AA49B2-475C-45DA-88E5-4AB480BD8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3DC963-1CC4-47E7-BDD0-0A4815BE5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95C4AC-1CA8-41A0-B418-1C2803EDD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AD658BE-A569-49C4-B8CD-24F92B4F0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C22B2D4-6CB7-4CE5-9177-BD6BFCC54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1B007DC-2B2B-4090-B076-916D931C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45D5EF2-55B8-4E3E-BEB4-BBF8A2EA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34CFE88-619A-44C7-A09E-F29C1D5E0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949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C29DF-74E7-47C5-A98B-FFDEC100C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A09F700-431A-45CE-A082-9F39FA195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C9890AF-B42E-40AE-A096-5DD5A3930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81822A9-DB63-4BAB-ADC0-0352B0BC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122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D0BE0E0-9949-4BE0-AADE-358773B6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EA50D9-944E-4A70-B25D-BACCF4FE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89B73E-F900-4652-B04A-3BED686A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43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DBA16-0514-41FF-9C6D-72B25D6DB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7FFBE3-3AB1-4FDB-808D-5F485A82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9AEE83-120F-4DC6-AA66-EA58D3839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28853C-B992-45A0-89C4-C2B7EAAC0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A475BC-7F01-4E36-B6C5-7F501B7D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D9A09DD-8816-4223-BDAC-83D91BB9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253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D4924-CDDB-453C-9F6C-E70DD738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D24B9AA-4199-49F6-AB1F-3755F6963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3A34416-7F4F-45A0-BE6E-DF3C477D2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A7461E-D4E2-477C-BFCD-F8C4F946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8C777F-CD34-4983-B74D-95D3C006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EFEB33-B6CA-4E2B-A3C2-6384800A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109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6C4A1-0A8A-4E48-B3E6-62A38E45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46AF84-8391-4E3B-9E8A-C825666C9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784474-0616-4892-B600-87C26E47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5FFCDC-F65C-4530-9F5F-897167C1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31A0BE-539A-4F5E-923C-F9AC4BAD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1874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CBE3016-973F-4BA5-BCCE-F3EE0E3D4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D668E60-019D-4D61-A7F9-55740C6BB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ADC3E1-C93A-4A32-A6C3-8D0D4648C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7B65AF-E7CF-4F96-8E43-D68C4D34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A28CD1-9CFD-4E85-BEDB-0D38A8F8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695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086D8B6-2F8E-4E5D-809B-11B53487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4F9977-384D-48A3-A5E0-709F0B419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D2AE59-6A90-4530-A123-8AD7B0631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1E5F3-22A1-4B70-A66D-1FBBAB3DB0CC}" type="datetimeFigureOut">
              <a:rPr lang="de-AT" smtClean="0"/>
              <a:t>07.05.2026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82768A-6370-4671-BD13-533B26B66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C20DBD-6737-4A35-B64F-9F2942DFD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415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cei.info@noaa.gov" TargetMode="External"/><Relationship Id="rId2" Type="http://schemas.openxmlformats.org/officeDocument/2006/relationships/hyperlink" Target="https://www.ncei.noaa.gov/access/monitoring/climate-at-a-glance/global/mapping/20230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esdis.noaa.gov/" TargetMode="External"/><Relationship Id="rId5" Type="http://schemas.openxmlformats.org/officeDocument/2006/relationships/hyperlink" Target="https://www.noaa.gov/" TargetMode="External"/><Relationship Id="rId4" Type="http://schemas.openxmlformats.org/officeDocument/2006/relationships/hyperlink" Target="https://www.doc.gov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MDf6ibPlcqc" TargetMode="External"/><Relationship Id="rId2" Type="http://schemas.openxmlformats.org/officeDocument/2006/relationships/hyperlink" Target="https://www.ncei.noaa.gov/access/monitoring/climate-at-a-glance/global/mapping/20230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A0E79E-8C4F-45B8-B147-C23FE78FD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803" y="1285035"/>
            <a:ext cx="9144000" cy="1211283"/>
          </a:xfrm>
        </p:spPr>
        <p:txBody>
          <a:bodyPr>
            <a:normAutofit/>
          </a:bodyPr>
          <a:lstStyle/>
          <a:p>
            <a:r>
              <a:rPr lang="de-AT" dirty="0"/>
              <a:t>Global </a:t>
            </a:r>
            <a:r>
              <a:rPr lang="de-AT" dirty="0" err="1"/>
              <a:t>Warming</a:t>
            </a:r>
            <a:br>
              <a:rPr lang="de-AT" dirty="0"/>
            </a:br>
            <a:r>
              <a:rPr lang="de-AT" sz="1300" dirty="0"/>
              <a:t>Temperaturanomalie - Abweichungen der Temperatur von Temperatur-Mittelwerten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4878ACE-1206-499D-ACA7-DF6354F78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81837"/>
          </a:xfrm>
        </p:spPr>
        <p:txBody>
          <a:bodyPr>
            <a:normAutofit/>
          </a:bodyPr>
          <a:lstStyle/>
          <a:p>
            <a:r>
              <a:rPr lang="fr-FR" b="1" dirty="0"/>
              <a:t>National Centers for </a:t>
            </a:r>
            <a:r>
              <a:rPr lang="fr-FR" b="1" dirty="0" err="1"/>
              <a:t>Environmental</a:t>
            </a:r>
            <a:r>
              <a:rPr lang="fr-FR" b="1" dirty="0"/>
              <a:t> Information – USA:</a:t>
            </a:r>
            <a:endParaRPr lang="de-AT" dirty="0"/>
          </a:p>
          <a:p>
            <a:r>
              <a:rPr lang="de-AT" sz="1400" dirty="0">
                <a:hlinkClick r:id="rId2"/>
              </a:rPr>
              <a:t>https://www.ncei.noaa.gov/access/monitoring/climate-at-a-glance/global/mapping/202302</a:t>
            </a:r>
            <a:endParaRPr lang="de-AT" sz="14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EC16CEE-EA76-430A-8014-6AA7607365E2}"/>
              </a:ext>
            </a:extLst>
          </p:cNvPr>
          <p:cNvSpPr/>
          <p:nvPr/>
        </p:nvSpPr>
        <p:spPr>
          <a:xfrm>
            <a:off x="193962" y="5672665"/>
            <a:ext cx="11693237" cy="1077218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e-AT" sz="800" dirty="0"/>
              <a:t>National Centers </a:t>
            </a:r>
            <a:r>
              <a:rPr lang="de-AT" sz="800" dirty="0" err="1"/>
              <a:t>for</a:t>
            </a:r>
            <a:r>
              <a:rPr lang="de-AT" sz="800" dirty="0"/>
              <a:t> Environmental Information (NCEI) </a:t>
            </a:r>
            <a:br>
              <a:rPr lang="de-AT" sz="800" dirty="0"/>
            </a:br>
            <a:r>
              <a:rPr lang="de-AT" sz="800" dirty="0"/>
              <a:t>NOAA, Mail Code E/NE42</a:t>
            </a:r>
            <a:br>
              <a:rPr lang="de-AT" sz="800" dirty="0"/>
            </a:br>
            <a:r>
              <a:rPr lang="de-AT" sz="800" dirty="0"/>
              <a:t>325 Broadway </a:t>
            </a:r>
            <a:br>
              <a:rPr lang="de-AT" sz="800" dirty="0"/>
            </a:br>
            <a:r>
              <a:rPr lang="de-AT" sz="800" dirty="0"/>
              <a:t>Boulder, CO 80305 </a:t>
            </a:r>
            <a:br>
              <a:rPr lang="de-AT" sz="800" dirty="0"/>
            </a:br>
            <a:r>
              <a:rPr lang="de-AT" sz="800" dirty="0">
                <a:hlinkClick r:id="rId3"/>
              </a:rPr>
              <a:t>ncei.info@noaa.gov</a:t>
            </a:r>
            <a:r>
              <a:rPr lang="de-AT" sz="800" dirty="0"/>
              <a:t> </a:t>
            </a:r>
            <a:br>
              <a:rPr lang="de-AT" sz="800" dirty="0"/>
            </a:br>
            <a:r>
              <a:rPr lang="de-AT" sz="800" dirty="0"/>
              <a:t>(828) 271-4800</a:t>
            </a:r>
          </a:p>
          <a:p>
            <a:r>
              <a:rPr lang="de-AT" sz="800" dirty="0"/>
              <a:t>The National Centers </a:t>
            </a:r>
            <a:r>
              <a:rPr lang="de-AT" sz="800" dirty="0" err="1"/>
              <a:t>for</a:t>
            </a:r>
            <a:r>
              <a:rPr lang="de-AT" sz="800" dirty="0"/>
              <a:t> Environmental Information (NCEI), </a:t>
            </a:r>
            <a:r>
              <a:rPr lang="de-AT" sz="800" dirty="0" err="1"/>
              <a:t>formerly</a:t>
            </a:r>
            <a:r>
              <a:rPr lang="de-AT" sz="800" dirty="0"/>
              <a:t> </a:t>
            </a:r>
            <a:r>
              <a:rPr lang="de-AT" sz="800" dirty="0" err="1"/>
              <a:t>the</a:t>
            </a:r>
            <a:r>
              <a:rPr lang="de-AT" sz="800" dirty="0"/>
              <a:t> National </a:t>
            </a:r>
            <a:r>
              <a:rPr lang="de-AT" sz="800" dirty="0" err="1"/>
              <a:t>Geophysical</a:t>
            </a:r>
            <a:r>
              <a:rPr lang="de-AT" sz="800" dirty="0"/>
              <a:t> Data Center (NGDC), </a:t>
            </a:r>
            <a:r>
              <a:rPr lang="de-AT" sz="800" dirty="0" err="1"/>
              <a:t>located</a:t>
            </a:r>
            <a:r>
              <a:rPr lang="de-AT" sz="800" dirty="0"/>
              <a:t> in Boulder, Colorado, </a:t>
            </a:r>
            <a:r>
              <a:rPr lang="de-AT" sz="800" dirty="0" err="1"/>
              <a:t>is</a:t>
            </a:r>
            <a:r>
              <a:rPr lang="de-AT" sz="800" dirty="0"/>
              <a:t> a </a:t>
            </a:r>
            <a:r>
              <a:rPr lang="de-AT" sz="800" dirty="0" err="1"/>
              <a:t>part</a:t>
            </a:r>
            <a:r>
              <a:rPr lang="de-AT" sz="800" dirty="0"/>
              <a:t> </a:t>
            </a:r>
            <a:r>
              <a:rPr lang="de-AT" sz="800" dirty="0" err="1"/>
              <a:t>of</a:t>
            </a:r>
            <a:r>
              <a:rPr lang="de-AT" sz="800" dirty="0"/>
              <a:t> </a:t>
            </a:r>
            <a:r>
              <a:rPr lang="de-AT" sz="800" dirty="0" err="1"/>
              <a:t>the</a:t>
            </a:r>
            <a:r>
              <a:rPr lang="de-AT" sz="800" dirty="0"/>
              <a:t> US Department </a:t>
            </a:r>
            <a:r>
              <a:rPr lang="de-AT" sz="800" dirty="0" err="1"/>
              <a:t>of</a:t>
            </a:r>
            <a:r>
              <a:rPr lang="de-AT" sz="800" dirty="0"/>
              <a:t> Commerce (</a:t>
            </a:r>
            <a:r>
              <a:rPr lang="de-AT" sz="800" dirty="0">
                <a:hlinkClick r:id="rId4"/>
              </a:rPr>
              <a:t>USDOC</a:t>
            </a:r>
            <a:r>
              <a:rPr lang="de-AT" sz="800" dirty="0"/>
              <a:t>), National </a:t>
            </a:r>
            <a:r>
              <a:rPr lang="de-AT" sz="800" dirty="0" err="1"/>
              <a:t>Oceanic</a:t>
            </a:r>
            <a:r>
              <a:rPr lang="de-AT" sz="800" dirty="0"/>
              <a:t> &amp; </a:t>
            </a:r>
            <a:r>
              <a:rPr lang="de-AT" sz="800" dirty="0" err="1"/>
              <a:t>Atmospheric</a:t>
            </a:r>
            <a:r>
              <a:rPr lang="de-AT" sz="800" dirty="0"/>
              <a:t> Administration (</a:t>
            </a:r>
            <a:r>
              <a:rPr lang="de-AT" sz="800" dirty="0">
                <a:hlinkClick r:id="rId5"/>
              </a:rPr>
              <a:t>NOAA</a:t>
            </a:r>
            <a:r>
              <a:rPr lang="de-AT" sz="800" dirty="0"/>
              <a:t>), National Environmental </a:t>
            </a:r>
            <a:r>
              <a:rPr lang="de-AT" sz="800" dirty="0" err="1"/>
              <a:t>Satellite</a:t>
            </a:r>
            <a:r>
              <a:rPr lang="de-AT" sz="800" dirty="0"/>
              <a:t>, Data and Information Service (</a:t>
            </a:r>
            <a:r>
              <a:rPr lang="de-AT" sz="800" dirty="0">
                <a:hlinkClick r:id="rId6"/>
              </a:rPr>
              <a:t>NESDIS</a:t>
            </a:r>
            <a:r>
              <a:rPr lang="de-AT" sz="8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6876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2">
            <a:extLst>
              <a:ext uri="{FF2B5EF4-FFF2-40B4-BE49-F238E27FC236}">
                <a16:creationId xmlns:a16="http://schemas.microsoft.com/office/drawing/2014/main" id="{2430F910-1CB5-4509-B8DE-2C20D6DE9002}"/>
              </a:ext>
            </a:extLst>
          </p:cNvPr>
          <p:cNvSpPr txBox="1">
            <a:spLocks/>
          </p:cNvSpPr>
          <p:nvPr/>
        </p:nvSpPr>
        <p:spPr>
          <a:xfrm>
            <a:off x="823355" y="409021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7728A3-B68E-41F2-B6F2-54B9370F0520}"/>
              </a:ext>
            </a:extLst>
          </p:cNvPr>
          <p:cNvSpPr txBox="1"/>
          <p:nvPr/>
        </p:nvSpPr>
        <p:spPr>
          <a:xfrm>
            <a:off x="918228" y="1236902"/>
            <a:ext cx="948056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dirty="0"/>
              <a:t>Finde Orte, wo es in bestimmten Monaten weit über dem Durchschnitt zu warm bzw. zu kalt war.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Rufe folgende Internetseite auf:</a:t>
            </a:r>
            <a:br>
              <a:rPr lang="de-AT" dirty="0"/>
            </a:br>
            <a:r>
              <a:rPr lang="de-AT" dirty="0">
                <a:hlinkClick r:id="rId2"/>
              </a:rPr>
              <a:t>https://www.ncei.noaa.gov/access/monitoring/climate-at-a-glance/global/mapping/202302</a:t>
            </a:r>
            <a:endParaRPr lang="de-AT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Wähle das entsprechende Jahr und Monat aus.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Suche einen Ort, wo es unter dem Durchschnitt zu kalt bzw. zu warm ist.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Erstelle einen Screenshot der Landkarte und kopiere diesen in die Folie. </a:t>
            </a:r>
            <a:r>
              <a:rPr lang="de-AT" i="1" dirty="0">
                <a:hlinkClick r:id="rId3"/>
              </a:rPr>
              <a:t>Video</a:t>
            </a:r>
            <a:r>
              <a:rPr lang="de-AT" dirty="0"/>
              <a:t> zu </a:t>
            </a:r>
            <a:r>
              <a:rPr lang="de-AT" dirty="0" err="1"/>
              <a:t>Snipping</a:t>
            </a:r>
            <a:r>
              <a:rPr lang="de-AT" dirty="0"/>
              <a:t> Tools.</a:t>
            </a:r>
            <a:br>
              <a:rPr lang="de-AT" dirty="0"/>
            </a:br>
            <a:r>
              <a:rPr lang="de-AT" dirty="0"/>
              <a:t>Screenshot erstellen: </a:t>
            </a:r>
            <a:r>
              <a:rPr lang="de-AT" i="1" dirty="0"/>
              <a:t>Windows-Taste – Shift – S, Rahmen aufziehen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Einfügen auf der Folie in PP: </a:t>
            </a:r>
            <a:r>
              <a:rPr lang="de-AT" i="1" dirty="0"/>
              <a:t>Strg + C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Schreib in die Legenden den Staat bzw. Ort wo du die Extremwerte gefunden hast. Schiebe die Legenden zu den Orten mit den Extremwerten.</a:t>
            </a:r>
          </a:p>
          <a:p>
            <a:pPr>
              <a:spcAft>
                <a:spcPts val="1200"/>
              </a:spcAft>
            </a:pPr>
            <a:r>
              <a:rPr lang="de-AT" b="1" dirty="0"/>
              <a:t>Ein Beispiel findest du auf der nächsten Seite!</a:t>
            </a:r>
          </a:p>
          <a:p>
            <a:endParaRPr lang="de-AT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DB19E52-657B-49B5-A76C-C4570DC4DE4B}"/>
              </a:ext>
            </a:extLst>
          </p:cNvPr>
          <p:cNvSpPr txBox="1">
            <a:spLocks/>
          </p:cNvSpPr>
          <p:nvPr/>
        </p:nvSpPr>
        <p:spPr>
          <a:xfrm>
            <a:off x="758041" y="131867"/>
            <a:ext cx="9144000" cy="744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dirty="0"/>
              <a:t>Global </a:t>
            </a:r>
            <a:r>
              <a:rPr lang="de-AT" dirty="0" err="1"/>
              <a:t>Warming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758645F-B2AC-413C-9F6A-576420C35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995" y="3609472"/>
            <a:ext cx="876200" cy="7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3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91A76A5-CF09-403F-BFB9-900415E045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938" y="2469999"/>
            <a:ext cx="6659117" cy="331620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BD21F15-5413-42F8-B97C-DC9BB479F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938" y="1297246"/>
            <a:ext cx="1678442" cy="81124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043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März 2023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Arktis</a:t>
            </a:r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Island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70ABB6EC-FDBC-49BC-909E-04CB4580D715}"/>
              </a:ext>
            </a:extLst>
          </p:cNvPr>
          <p:cNvCxnSpPr>
            <a:cxnSpLocks/>
          </p:cNvCxnSpPr>
          <p:nvPr/>
        </p:nvCxnSpPr>
        <p:spPr>
          <a:xfrm flipH="1" flipV="1">
            <a:off x="2301478" y="2145856"/>
            <a:ext cx="1658943" cy="648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1B62C0E2-93C4-4474-B22C-DBEB2ADA9AFE}"/>
              </a:ext>
            </a:extLst>
          </p:cNvPr>
          <p:cNvSpPr/>
          <p:nvPr/>
        </p:nvSpPr>
        <p:spPr>
          <a:xfrm>
            <a:off x="4013200" y="2794141"/>
            <a:ext cx="421574" cy="2518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830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16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Februar 2025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1B123CD-ED4B-4A77-A0AB-37CA581F0E7A}"/>
              </a:ext>
            </a:extLst>
          </p:cNvPr>
          <p:cNvCxnSpPr>
            <a:cxnSpLocks/>
          </p:cNvCxnSpPr>
          <p:nvPr/>
        </p:nvCxnSpPr>
        <p:spPr>
          <a:xfrm flipH="1" flipV="1">
            <a:off x="2354258" y="1887286"/>
            <a:ext cx="1338968" cy="559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1448E5C5-4D66-4265-92BB-75A2850DE313}"/>
              </a:ext>
            </a:extLst>
          </p:cNvPr>
          <p:cNvSpPr/>
          <p:nvPr/>
        </p:nvSpPr>
        <p:spPr>
          <a:xfrm>
            <a:off x="3482439" y="2403529"/>
            <a:ext cx="421574" cy="2518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14985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9141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Juli 2021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8807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966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Februar 2010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95820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0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März 2000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422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311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Eigenes Datum, z. B. Jänner 1971 </a:t>
            </a:r>
          </a:p>
          <a:p>
            <a:r>
              <a:rPr lang="de-AT" dirty="0"/>
              <a:t>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47296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Props1.xml><?xml version="1.0" encoding="utf-8"?>
<ds:datastoreItem xmlns:ds="http://schemas.openxmlformats.org/officeDocument/2006/customXml" ds:itemID="{BAC8FC49-FFA2-4CF9-A05B-5D47A238C5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86DE52-03E7-4849-91EA-A25520EE38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0B15FB-0086-4196-AD42-C5826DDC97FE}">
  <ds:schemaRefs>
    <ds:schemaRef ds:uri="http://purl.org/dc/dcmitype/"/>
    <ds:schemaRef ds:uri="http://www.w3.org/XML/1998/namespace"/>
    <ds:schemaRef ds:uri="http://schemas.microsoft.com/office/2006/documentManagement/types"/>
    <ds:schemaRef ds:uri="90dcfa79-2d89-47ef-bc80-866a5b3e3183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8baa7261-70d0-45ca-b925-0e0e2c0f405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</Words>
  <Application>Microsoft Office PowerPoint</Application>
  <PresentationFormat>Breitbild</PresentationFormat>
  <Paragraphs>23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Global Warming Temperaturanomalie - Abweichungen der Temperatur von Temperatur-Mittelwerten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Warming</dc:title>
  <dc:creator>Easy4me</dc:creator>
  <cp:lastModifiedBy>Easy4Me. .</cp:lastModifiedBy>
  <cp:revision>11</cp:revision>
  <dcterms:created xsi:type="dcterms:W3CDTF">2023-04-20T13:57:43Z</dcterms:created>
  <dcterms:modified xsi:type="dcterms:W3CDTF">2026-05-07T07:30:47Z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