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303" r:id="rId2"/>
    <p:sldId id="257" r:id="rId3"/>
    <p:sldId id="258" r:id="rId4"/>
    <p:sldId id="259" r:id="rId5"/>
    <p:sldId id="260" r:id="rId6"/>
    <p:sldId id="305" r:id="rId7"/>
    <p:sldId id="294" r:id="rId8"/>
    <p:sldId id="290" r:id="rId9"/>
    <p:sldId id="291" r:id="rId10"/>
    <p:sldId id="292" r:id="rId11"/>
    <p:sldId id="287" r:id="rId12"/>
    <p:sldId id="261" r:id="rId13"/>
    <p:sldId id="301" r:id="rId14"/>
    <p:sldId id="293" r:id="rId15"/>
    <p:sldId id="263" r:id="rId16"/>
    <p:sldId id="265" r:id="rId17"/>
    <p:sldId id="266" r:id="rId18"/>
    <p:sldId id="267" r:id="rId19"/>
    <p:sldId id="268" r:id="rId20"/>
    <p:sldId id="302" r:id="rId21"/>
    <p:sldId id="270" r:id="rId22"/>
    <p:sldId id="271" r:id="rId23"/>
    <p:sldId id="295" r:id="rId24"/>
    <p:sldId id="272" r:id="rId25"/>
    <p:sldId id="296" r:id="rId26"/>
    <p:sldId id="297" r:id="rId27"/>
    <p:sldId id="274" r:id="rId28"/>
    <p:sldId id="298" r:id="rId29"/>
    <p:sldId id="275" r:id="rId30"/>
    <p:sldId id="276" r:id="rId31"/>
    <p:sldId id="277" r:id="rId32"/>
    <p:sldId id="278" r:id="rId33"/>
    <p:sldId id="279" r:id="rId34"/>
    <p:sldId id="299" r:id="rId35"/>
    <p:sldId id="304" r:id="rId36"/>
    <p:sldId id="284" r:id="rId37"/>
    <p:sldId id="300" r:id="rId38"/>
    <p:sldId id="282" r:id="rId3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999"/>
    <a:srgbClr val="00B000"/>
    <a:srgbClr val="00CC99"/>
    <a:srgbClr val="FF0000"/>
    <a:srgbClr val="CC0066"/>
    <a:srgbClr val="CC0099"/>
    <a:srgbClr val="9933FF"/>
    <a:srgbClr val="66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57" autoAdjust="0"/>
  </p:normalViewPr>
  <p:slideViewPr>
    <p:cSldViewPr>
      <p:cViewPr varScale="1">
        <p:scale>
          <a:sx n="129" d="100"/>
          <a:sy n="129" d="100"/>
        </p:scale>
        <p:origin x="45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B55DB-9FDB-4D33-92F6-D1BB123B1EE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8119B-D272-416C-AB4C-C4CD1BF9CA0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3730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791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Filter -&gt; Künstlerisch -&gt; Comic</a:t>
            </a:r>
            <a:br>
              <a:rPr lang="de-AT" dirty="0"/>
            </a:br>
            <a:r>
              <a:rPr lang="de-AT" dirty="0"/>
              <a:t>Farbsättigung erhöht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8265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8742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90342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30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5683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34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3686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35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3686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9BDFEFE-47A1-4C7F-BA0F-0ECE324F8BA7}" type="datetimeFigureOut">
              <a:rPr lang="de-AT" smtClean="0"/>
              <a:t>07.02.2021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pic>
        <p:nvPicPr>
          <p:cNvPr id="7170" name="Picture 2" descr="C:\Users\user\Box Sync\_FTP_Easy4Me_Neu\workfiles\images\easy4me-logo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675827"/>
            <a:ext cx="1048335" cy="1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C07684C3-B04C-40A2-8DE4-E0178676F0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06886"/>
            <a:ext cx="4622483" cy="31596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635" y="1105670"/>
            <a:ext cx="3745572" cy="280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636" y="1105670"/>
            <a:ext cx="3745572" cy="280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8269" y="1105670"/>
            <a:ext cx="3745570" cy="280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414" y="1105656"/>
            <a:ext cx="3745928" cy="280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62179">
            <a:off x="4908545" y="1101171"/>
            <a:ext cx="3721954" cy="284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297" y="1122750"/>
            <a:ext cx="3745571" cy="281588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354372"/>
            <a:ext cx="7772400" cy="1231777"/>
          </a:xfrm>
        </p:spPr>
        <p:txBody>
          <a:bodyPr/>
          <a:lstStyle/>
          <a:p>
            <a:r>
              <a:rPr lang="de-AT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Bildbearbeitung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582960"/>
          </a:xfrm>
        </p:spPr>
        <p:txBody>
          <a:bodyPr/>
          <a:lstStyle/>
          <a:p>
            <a:r>
              <a:rPr lang="de-AT" dirty="0"/>
              <a:t>Grundlagen Image Editing</a:t>
            </a:r>
          </a:p>
        </p:txBody>
      </p:sp>
    </p:spTree>
    <p:extLst>
      <p:ext uri="{BB962C8B-B14F-4D97-AF65-F5344CB8AC3E}">
        <p14:creationId xmlns:p14="http://schemas.microsoft.com/office/powerpoint/2010/main" val="375365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043608" y="5157192"/>
            <a:ext cx="2063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wenig Kontrast, flau</a:t>
            </a:r>
            <a:endParaRPr lang="de-AT" dirty="0">
              <a:effectLst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644008" y="5805264"/>
            <a:ext cx="3438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Kontrast erhöht und nachgeschärft</a:t>
            </a:r>
            <a:endParaRPr lang="de-AT" dirty="0">
              <a:effectLst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7544" y="116632"/>
            <a:ext cx="8183880" cy="1224136"/>
          </a:xfrm>
        </p:spPr>
        <p:txBody>
          <a:bodyPr>
            <a:normAutofit/>
          </a:bodyPr>
          <a:lstStyle/>
          <a:p>
            <a:r>
              <a:rPr lang="de-AT" sz="4800" dirty="0"/>
              <a:t>Was kann Bildbearbeitung?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787623" cy="3177786"/>
          </a:xfrm>
          <a:prstGeom prst="rect">
            <a:avLst/>
          </a:prstGeom>
          <a:noFill/>
          <a:ln>
            <a:noFill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2492896"/>
            <a:ext cx="4806594" cy="3190376"/>
          </a:xfrm>
          <a:prstGeom prst="rect">
            <a:avLst/>
          </a:prstGeom>
          <a:noFill/>
          <a:ln>
            <a:noFill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9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63785" y="5769441"/>
            <a:ext cx="3612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Altes Foto: ausgebleicht mit Schäden</a:t>
            </a:r>
            <a:endParaRPr lang="de-AT" dirty="0">
              <a:effectLst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696986" y="5769441"/>
            <a:ext cx="2030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Schäden retuschiert</a:t>
            </a:r>
            <a:endParaRPr lang="de-AT" dirty="0">
              <a:effectLst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62000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836712"/>
            <a:ext cx="5976664" cy="4032448"/>
          </a:xfrm>
          <a:prstGeom prst="rect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1691680" y="836712"/>
            <a:ext cx="5976664" cy="403244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725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332656"/>
            <a:ext cx="6181410" cy="410445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5076056" y="5805264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i="1" dirty="0"/>
              <a:t>Effektfilter Comic</a:t>
            </a:r>
            <a:endParaRPr lang="de-AT" dirty="0">
              <a:effectLst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835696" y="4653136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Original</a:t>
            </a:r>
            <a:endParaRPr lang="de-AT" dirty="0">
              <a:effectLst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1666670-12F9-46DD-8525-CA1546569B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2365904"/>
            <a:ext cx="4889648" cy="3248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8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347864" y="6174596"/>
            <a:ext cx="2581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Bildelemente austauschen</a:t>
            </a:r>
            <a:endParaRPr lang="de-AT" dirty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310" y="903662"/>
            <a:ext cx="6387843" cy="4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311" y="903662"/>
            <a:ext cx="6387843" cy="478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944" y="903662"/>
            <a:ext cx="6387841" cy="478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090" y="903657"/>
            <a:ext cx="6388450" cy="478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1712">
            <a:off x="1498520" y="897798"/>
            <a:ext cx="6383489" cy="480231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1712">
            <a:off x="1500303" y="883300"/>
            <a:ext cx="6382206" cy="480134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438" y="897764"/>
            <a:ext cx="6387842" cy="4802313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45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2" presetClass="entr" presetSubtype="9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C61B01C-10B7-4FB7-8664-4D9576EAC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2776"/>
            <a:ext cx="9139944" cy="6093296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491DED9C-AE88-4F66-A109-EA6237E43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/>
          <a:lstStyle/>
          <a:p>
            <a:r>
              <a:rPr lang="de-AT" dirty="0" err="1"/>
              <a:t>Ebenenmodus</a:t>
            </a:r>
            <a:r>
              <a:rPr lang="de-AT" dirty="0"/>
              <a:t> ändern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15DB9D-FEAA-4AC7-AD59-0B33D0DE795E}"/>
              </a:ext>
            </a:extLst>
          </p:cNvPr>
          <p:cNvSpPr txBox="1"/>
          <p:nvPr/>
        </p:nvSpPr>
        <p:spPr>
          <a:xfrm>
            <a:off x="107504" y="6218148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Originalbild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21EDAAE-653C-4BF1-A001-6FBF8DB3D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" y="772776"/>
            <a:ext cx="9127836" cy="608522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CF25D0D-8BF8-4DF5-B609-963EF24DC765}"/>
              </a:ext>
            </a:extLst>
          </p:cNvPr>
          <p:cNvSpPr txBox="1"/>
          <p:nvPr/>
        </p:nvSpPr>
        <p:spPr>
          <a:xfrm>
            <a:off x="201734" y="6218148"/>
            <a:ext cx="8546730" cy="52322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Graustufenbild als neue Ebene darüber eingefügt</a:t>
            </a:r>
            <a:r>
              <a:rPr lang="de-AT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A9FB8A8-2348-4D93-B16C-F39CE73851CE}"/>
              </a:ext>
            </a:extLst>
          </p:cNvPr>
          <p:cNvSpPr txBox="1"/>
          <p:nvPr/>
        </p:nvSpPr>
        <p:spPr>
          <a:xfrm>
            <a:off x="201734" y="6218148"/>
            <a:ext cx="8546730" cy="52322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Ebenenmodus</a:t>
            </a:r>
            <a:r>
              <a:rPr lang="de-AT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auf </a:t>
            </a:r>
            <a:r>
              <a:rPr lang="de-AT" sz="2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 Aufhellen </a:t>
            </a:r>
            <a:r>
              <a:rPr lang="de-AT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ändern …</a:t>
            </a:r>
            <a:endParaRPr lang="de-AT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7E4D30E-2A50-4422-B039-A35D0EF3F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7" y="772775"/>
            <a:ext cx="9139945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25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9" grpId="0" animBg="1"/>
      <p:bldP spid="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14803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14803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8" y="716420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16420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34187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2915816" y="5723964"/>
            <a:ext cx="339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Lichteffekt, Beschriftung eingefügt</a:t>
            </a:r>
            <a:endParaRPr lang="de-A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093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9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79512"/>
          </a:xfrm>
        </p:spPr>
        <p:txBody>
          <a:bodyPr/>
          <a:lstStyle/>
          <a:p>
            <a:r>
              <a:rPr lang="de-AT" dirty="0"/>
              <a:t>Kompression von Bildern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0" y="12687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Bei der </a:t>
            </a:r>
            <a:r>
              <a:rPr lang="de-AT" dirty="0">
                <a:solidFill>
                  <a:srgbClr val="FF0000"/>
                </a:solidFill>
              </a:rPr>
              <a:t>verlustbehafteten</a:t>
            </a:r>
            <a:r>
              <a:rPr lang="de-AT" dirty="0"/>
              <a:t> Kompression werden Informationen verändert.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624" y="1772816"/>
            <a:ext cx="6608752" cy="439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267624" y="5552339"/>
            <a:ext cx="6591110" cy="369332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Geringe Kompression = hohe Qualität = große Datei</a:t>
            </a:r>
          </a:p>
        </p:txBody>
      </p:sp>
    </p:spTree>
    <p:extLst>
      <p:ext uri="{BB962C8B-B14F-4D97-AF65-F5344CB8AC3E}">
        <p14:creationId xmlns:p14="http://schemas.microsoft.com/office/powerpoint/2010/main" val="78736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624" y="1782216"/>
            <a:ext cx="6591110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79512"/>
          </a:xfrm>
        </p:spPr>
        <p:txBody>
          <a:bodyPr/>
          <a:lstStyle/>
          <a:p>
            <a:r>
              <a:rPr lang="de-AT" dirty="0"/>
              <a:t>Kompression von Bildern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0" y="12687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Bei der </a:t>
            </a:r>
            <a:r>
              <a:rPr lang="de-AT" dirty="0">
                <a:solidFill>
                  <a:srgbClr val="FF0000"/>
                </a:solidFill>
              </a:rPr>
              <a:t>verlustbehafteten</a:t>
            </a:r>
            <a:r>
              <a:rPr lang="de-AT" dirty="0"/>
              <a:t> Kompression werden Informationen verändert.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267624" y="5552339"/>
            <a:ext cx="6591110" cy="369332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Hohe Kompression = geringe Qualität = kleine Datei</a:t>
            </a:r>
          </a:p>
        </p:txBody>
      </p:sp>
    </p:spTree>
    <p:extLst>
      <p:ext uri="{BB962C8B-B14F-4D97-AF65-F5344CB8AC3E}">
        <p14:creationId xmlns:p14="http://schemas.microsoft.com/office/powerpoint/2010/main" val="118020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624" y="1782216"/>
            <a:ext cx="6591110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79512"/>
          </a:xfrm>
        </p:spPr>
        <p:txBody>
          <a:bodyPr/>
          <a:lstStyle/>
          <a:p>
            <a:r>
              <a:rPr lang="de-AT" dirty="0"/>
              <a:t>Kompression von Bildern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0" y="12687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Bei der </a:t>
            </a:r>
            <a:r>
              <a:rPr lang="de-AT" dirty="0">
                <a:solidFill>
                  <a:srgbClr val="FF0000"/>
                </a:solidFill>
              </a:rPr>
              <a:t>verlustbehafteten</a:t>
            </a:r>
            <a:r>
              <a:rPr lang="de-AT" dirty="0"/>
              <a:t> Kompression werden Informationen verändert.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267624" y="5552339"/>
            <a:ext cx="6591110" cy="338554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Mittlere Kompression = akzeptable Qualität</a:t>
            </a:r>
          </a:p>
        </p:txBody>
      </p:sp>
    </p:spTree>
    <p:extLst>
      <p:ext uri="{BB962C8B-B14F-4D97-AF65-F5344CB8AC3E}">
        <p14:creationId xmlns:p14="http://schemas.microsoft.com/office/powerpoint/2010/main" val="152955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00200"/>
          </a:xfrm>
        </p:spPr>
        <p:txBody>
          <a:bodyPr/>
          <a:lstStyle/>
          <a:p>
            <a:r>
              <a:rPr lang="de-AT" dirty="0"/>
              <a:t>Verlustlose (</a:t>
            </a:r>
            <a:r>
              <a:rPr lang="de-AT" dirty="0" err="1"/>
              <a:t>lossless</a:t>
            </a:r>
            <a:r>
              <a:rPr lang="de-AT" dirty="0"/>
              <a:t>)</a:t>
            </a:r>
            <a:br>
              <a:rPr lang="de-AT" dirty="0"/>
            </a:br>
            <a:r>
              <a:rPr lang="de-AT" dirty="0"/>
              <a:t>Kompression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2555" y="566124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Kein Unterschied zwischen den Bildern</a:t>
            </a:r>
            <a:r>
              <a:rPr lang="de-AT" dirty="0"/>
              <a:t>: bei der verlustfreien Kompression </a:t>
            </a:r>
            <a:r>
              <a:rPr lang="de-AT" dirty="0">
                <a:solidFill>
                  <a:srgbClr val="FF0000"/>
                </a:solidFill>
              </a:rPr>
              <a:t>werden keine Informationen verändert oder entfernt</a:t>
            </a:r>
            <a:r>
              <a:rPr lang="de-AT" dirty="0"/>
              <a:t>.</a:t>
            </a:r>
          </a:p>
        </p:txBody>
      </p:sp>
      <p:pic>
        <p:nvPicPr>
          <p:cNvPr id="2050" name="Picture 2" descr="C:\Users\Christian\Documents\My Dropbox\Easy4me (1)\Image Editing\Material\Illustration\landschaf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41" y="2200350"/>
            <a:ext cx="512000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Christian\Documents\My Dropbox\Easy4me (1)\Image Editing\Material\Illustration\landschaf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40" y="3789040"/>
            <a:ext cx="512000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6016424" y="2200350"/>
            <a:ext cx="2095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/>
              <a:t>Unkomprimiert</a:t>
            </a:r>
            <a:r>
              <a:rPr lang="de-AT" dirty="0"/>
              <a:t> im BMP-Format</a:t>
            </a:r>
          </a:p>
          <a:p>
            <a:r>
              <a:rPr lang="de-AT" dirty="0"/>
              <a:t>700 KB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016424" y="3789040"/>
            <a:ext cx="2095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Komprimiert im PNG-Format</a:t>
            </a:r>
          </a:p>
          <a:p>
            <a:r>
              <a:rPr lang="de-AT" dirty="0"/>
              <a:t>150 KB</a:t>
            </a:r>
          </a:p>
        </p:txBody>
      </p:sp>
    </p:spTree>
    <p:extLst>
      <p:ext uri="{BB962C8B-B14F-4D97-AF65-F5344CB8AC3E}">
        <p14:creationId xmlns:p14="http://schemas.microsoft.com/office/powerpoint/2010/main" val="8574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44008" y="476672"/>
            <a:ext cx="3970784" cy="1152128"/>
          </a:xfrm>
        </p:spPr>
        <p:txBody>
          <a:bodyPr>
            <a:normAutofit fontScale="90000"/>
          </a:bodyPr>
          <a:lstStyle/>
          <a:p>
            <a:r>
              <a:rPr lang="de-AT" b="1" dirty="0">
                <a:effectLst/>
              </a:rPr>
              <a:t>Vektorgrafik</a:t>
            </a:r>
            <a:endParaRPr lang="de-AT" dirty="0"/>
          </a:p>
        </p:txBody>
      </p:sp>
      <p:sp>
        <p:nvSpPr>
          <p:cNvPr id="2" name="Rechteck 1"/>
          <p:cNvSpPr/>
          <p:nvPr/>
        </p:nvSpPr>
        <p:spPr>
          <a:xfrm>
            <a:off x="5339667" y="5445224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latin typeface="Calibri" panose="020F0502020204030204" pitchFamily="34" charset="0"/>
              </a:rPr>
              <a:t>Vektorgrafiken bestehen aus Objekten wie Linien, Kreisen, Polygonen oder Kurven.</a:t>
            </a:r>
            <a:endParaRPr lang="de-AT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65" b="9211"/>
          <a:stretch/>
        </p:blipFill>
        <p:spPr bwMode="auto">
          <a:xfrm>
            <a:off x="683567" y="2084172"/>
            <a:ext cx="3539933" cy="321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600" y="2084172"/>
            <a:ext cx="3105665" cy="321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hteck 10"/>
          <p:cNvSpPr/>
          <p:nvPr/>
        </p:nvSpPr>
        <p:spPr>
          <a:xfrm>
            <a:off x="1271172" y="5583723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latin typeface="Calibri" panose="020F0502020204030204" pitchFamily="34" charset="0"/>
              </a:rPr>
              <a:t>Rastergrafiken bestehen Bildpunkten (Pixel)</a:t>
            </a:r>
            <a:endParaRPr lang="de-AT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955" y="548680"/>
            <a:ext cx="403244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83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91264" cy="1152128"/>
          </a:xfrm>
        </p:spPr>
        <p:txBody>
          <a:bodyPr>
            <a:normAutofit/>
          </a:bodyPr>
          <a:lstStyle/>
          <a:p>
            <a:r>
              <a:rPr lang="de-AT" b="1" dirty="0">
                <a:effectLst/>
              </a:rPr>
              <a:t>Vektorgrafik</a:t>
            </a:r>
            <a:endParaRPr lang="de-AT" dirty="0"/>
          </a:p>
        </p:txBody>
      </p:sp>
      <p:sp>
        <p:nvSpPr>
          <p:cNvPr id="2" name="Rechteck 1"/>
          <p:cNvSpPr/>
          <p:nvPr/>
        </p:nvSpPr>
        <p:spPr>
          <a:xfrm>
            <a:off x="539552" y="560834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Vektorgrafiken bestehen aus Objekten wie Linien, Kreisen, Polygonen oder Kurven.</a:t>
            </a:r>
            <a:endParaRPr lang="de-AT" dirty="0">
              <a:effectLst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773" y="4365104"/>
            <a:ext cx="9048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5192" y="2519946"/>
            <a:ext cx="2652752" cy="279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1325400"/>
            <a:ext cx="4555851" cy="396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11"/>
          <p:cNvSpPr/>
          <p:nvPr/>
        </p:nvSpPr>
        <p:spPr>
          <a:xfrm>
            <a:off x="467544" y="1700808"/>
            <a:ext cx="4680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800" dirty="0">
                <a:solidFill>
                  <a:srgbClr val="FF0000"/>
                </a:solidFill>
                <a:latin typeface="Arial Black" panose="020B0A04020102020204" pitchFamily="34" charset="0"/>
              </a:rPr>
              <a:t>Kein Qualitätsverlust beim Vergrößern!</a:t>
            </a:r>
          </a:p>
        </p:txBody>
      </p:sp>
    </p:spTree>
    <p:extLst>
      <p:ext uri="{BB962C8B-B14F-4D97-AF65-F5344CB8AC3E}">
        <p14:creationId xmlns:p14="http://schemas.microsoft.com/office/powerpoint/2010/main" val="25541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/>
          </p:cNvSpPr>
          <p:nvPr/>
        </p:nvSpPr>
        <p:spPr>
          <a:xfrm>
            <a:off x="323528" y="404664"/>
            <a:ext cx="8291264" cy="86409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de-AT" b="1" dirty="0">
                <a:effectLst/>
              </a:rPr>
              <a:t>Raster- /Pixelgrafik</a:t>
            </a:r>
            <a:endParaRPr lang="de-AT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919473"/>
            <a:ext cx="942975" cy="942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512" y="3264359"/>
            <a:ext cx="2687960" cy="2598089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472" y="1869947"/>
            <a:ext cx="4591024" cy="3992501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hteck 6"/>
          <p:cNvSpPr/>
          <p:nvPr/>
        </p:nvSpPr>
        <p:spPr>
          <a:xfrm>
            <a:off x="1119052" y="2098112"/>
            <a:ext cx="3977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800" dirty="0">
                <a:solidFill>
                  <a:srgbClr val="FF0000"/>
                </a:solidFill>
                <a:latin typeface="Arial Black" panose="020B0A04020102020204" pitchFamily="34" charset="0"/>
              </a:rPr>
              <a:t>Qualitätsverlust beim Vergrößern!</a:t>
            </a:r>
          </a:p>
        </p:txBody>
      </p:sp>
    </p:spTree>
    <p:extLst>
      <p:ext uri="{BB962C8B-B14F-4D97-AF65-F5344CB8AC3E}">
        <p14:creationId xmlns:p14="http://schemas.microsoft.com/office/powerpoint/2010/main" val="3149113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683568" y="170080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effectLst/>
              </a:rPr>
              <a:t>Pixelgrafiken (=Rastergrafiken) bestehen aus Bildpunkten (Pixel)</a:t>
            </a:r>
          </a:p>
        </p:txBody>
      </p:sp>
      <p:sp>
        <p:nvSpPr>
          <p:cNvPr id="4" name="Rechteck 3"/>
          <p:cNvSpPr/>
          <p:nvPr/>
        </p:nvSpPr>
        <p:spPr>
          <a:xfrm>
            <a:off x="683568" y="207929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effectLst/>
              </a:rPr>
              <a:t>Die Größe der Grafik hängt von der Anzahl und Größe dieser Bildpunkte ab.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1600200"/>
          </a:xfrm>
        </p:spPr>
        <p:txBody>
          <a:bodyPr>
            <a:normAutofit/>
          </a:bodyPr>
          <a:lstStyle/>
          <a:p>
            <a:r>
              <a:rPr lang="de-AT" b="1" i="0" dirty="0">
                <a:effectLst/>
              </a:rPr>
              <a:t>Pixelgrafiken </a:t>
            </a:r>
            <a:endParaRPr lang="de-AT" dirty="0"/>
          </a:p>
        </p:txBody>
      </p:sp>
      <p:sp>
        <p:nvSpPr>
          <p:cNvPr id="6" name="Rechteck 5"/>
          <p:cNvSpPr/>
          <p:nvPr/>
        </p:nvSpPr>
        <p:spPr>
          <a:xfrm>
            <a:off x="967993" y="5951021"/>
            <a:ext cx="7413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dirty="0">
                <a:effectLst/>
              </a:rPr>
              <a:t>Bei starker Vergrößerung werden die Pixel sichtbar.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27"/>
          <a:stretch/>
        </p:blipFill>
        <p:spPr bwMode="auto">
          <a:xfrm>
            <a:off x="281102" y="2564904"/>
            <a:ext cx="4595482" cy="302764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891780"/>
            <a:ext cx="3486454" cy="235415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7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2136 0.10162 L -8.88889E-6 -2.59259E-6 " pathEditMode="relative" ptsTypes="AA">
                                      <p:cBhvr>
                                        <p:cTn id="1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Rastergrafikformat </a:t>
            </a:r>
            <a:r>
              <a:rPr lang="de-AT" dirty="0">
                <a:solidFill>
                  <a:srgbClr val="C00000"/>
                </a:solidFill>
              </a:rPr>
              <a:t>JPG</a:t>
            </a:r>
            <a:r>
              <a:rPr lang="de-AT" dirty="0"/>
              <a:t>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988840"/>
            <a:ext cx="3456384" cy="4032448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AT" dirty="0"/>
              <a:t>Verlustbehaftete Kompression mit einstellbarer Bildqualität</a:t>
            </a:r>
          </a:p>
          <a:p>
            <a:pPr>
              <a:spcAft>
                <a:spcPts val="1800"/>
              </a:spcAft>
            </a:pPr>
            <a:r>
              <a:rPr lang="de-AT" dirty="0"/>
              <a:t>Keine Transparenz</a:t>
            </a:r>
          </a:p>
          <a:p>
            <a:pPr>
              <a:spcAft>
                <a:spcPts val="1800"/>
              </a:spcAft>
            </a:pPr>
            <a:r>
              <a:rPr lang="de-AT" dirty="0"/>
              <a:t>Optimal für Fotos! </a:t>
            </a:r>
          </a:p>
          <a:p>
            <a:pPr>
              <a:spcAft>
                <a:spcPts val="1800"/>
              </a:spcAft>
            </a:pPr>
            <a:r>
              <a:rPr lang="de-AT" dirty="0"/>
              <a:t>Optimal für Fotos auf Webseiten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1629" y="1878044"/>
            <a:ext cx="3293765" cy="2187007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730186">
            <a:off x="5508104" y="3871566"/>
            <a:ext cx="2873022" cy="21568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0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r>
              <a:rPr lang="de-AT" dirty="0"/>
              <a:t>Rastergrafikformat </a:t>
            </a:r>
            <a:r>
              <a:rPr lang="de-AT" dirty="0">
                <a:solidFill>
                  <a:srgbClr val="C00000"/>
                </a:solidFill>
              </a:rPr>
              <a:t>PNG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061048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AT" dirty="0"/>
              <a:t>Verlustfreie Kompression </a:t>
            </a:r>
          </a:p>
          <a:p>
            <a:pPr>
              <a:spcAft>
                <a:spcPts val="1800"/>
              </a:spcAft>
            </a:pPr>
            <a:r>
              <a:rPr lang="de-AT" dirty="0"/>
              <a:t>Wählbare Farbtiefe</a:t>
            </a:r>
          </a:p>
          <a:p>
            <a:pPr>
              <a:spcAft>
                <a:spcPts val="1800"/>
              </a:spcAft>
            </a:pPr>
            <a:r>
              <a:rPr lang="de-AT" dirty="0"/>
              <a:t>Transparenz </a:t>
            </a:r>
            <a:r>
              <a:rPr lang="de-AT" sz="1600" dirty="0"/>
              <a:t>(Alphakanal)</a:t>
            </a:r>
          </a:p>
          <a:p>
            <a:pPr>
              <a:spcAft>
                <a:spcPts val="1800"/>
              </a:spcAft>
            </a:pPr>
            <a:r>
              <a:rPr lang="de-AT" dirty="0"/>
              <a:t>Ideal für Grafiken</a:t>
            </a:r>
          </a:p>
          <a:p>
            <a:pPr>
              <a:spcAft>
                <a:spcPts val="1800"/>
              </a:spcAft>
            </a:pPr>
            <a:r>
              <a:rPr lang="de-AT" dirty="0"/>
              <a:t>Meistverwendetes verlustfreies Format im Internet</a:t>
            </a:r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533026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938" y="1628800"/>
            <a:ext cx="3520152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5" y="1628800"/>
            <a:ext cx="3533026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938" y="1628800"/>
            <a:ext cx="3499176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514845" cy="46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bgerundetes Rechteck 7"/>
          <p:cNvSpPr/>
          <p:nvPr/>
        </p:nvSpPr>
        <p:spPr>
          <a:xfrm>
            <a:off x="251520" y="2852936"/>
            <a:ext cx="4464496" cy="1368152"/>
          </a:xfrm>
          <a:prstGeom prst="roundRect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92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r>
              <a:rPr lang="de-AT" dirty="0"/>
              <a:t>Rastergrafikformat </a:t>
            </a:r>
            <a:r>
              <a:rPr lang="de-AT" dirty="0">
                <a:solidFill>
                  <a:srgbClr val="C00000"/>
                </a:solidFill>
              </a:rPr>
              <a:t>GIF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421088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AT" dirty="0"/>
              <a:t>Verlustfreie Kompression </a:t>
            </a:r>
          </a:p>
          <a:p>
            <a:pPr>
              <a:spcAft>
                <a:spcPts val="1800"/>
              </a:spcAft>
            </a:pPr>
            <a:r>
              <a:rPr lang="de-AT" dirty="0"/>
              <a:t>Maximal 256 Farben. </a:t>
            </a:r>
          </a:p>
          <a:p>
            <a:pPr>
              <a:spcAft>
                <a:spcPts val="1800"/>
              </a:spcAft>
            </a:pPr>
            <a:r>
              <a:rPr lang="de-AT" dirty="0"/>
              <a:t>Transparenz (eine Farbe)</a:t>
            </a:r>
          </a:p>
          <a:p>
            <a:pPr>
              <a:spcAft>
                <a:spcPts val="1800"/>
              </a:spcAft>
            </a:pPr>
            <a:r>
              <a:rPr lang="de-AT" dirty="0"/>
              <a:t>Ideal für Grafiken</a:t>
            </a:r>
          </a:p>
          <a:p>
            <a:pPr>
              <a:spcAft>
                <a:spcPts val="1800"/>
              </a:spcAft>
            </a:pPr>
            <a:r>
              <a:rPr lang="de-AT" dirty="0"/>
              <a:t>Animationen sind möglich</a:t>
            </a:r>
          </a:p>
        </p:txBody>
      </p:sp>
      <p:pic>
        <p:nvPicPr>
          <p:cNvPr id="6" name="Picture 2" descr="http://openclipart.org/image/800px/svg_to_png/16282/Philman401_Butterfly_Effect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5186" y="1556792"/>
            <a:ext cx="216507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6185648" y="3573016"/>
            <a:ext cx="213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Schmetterling.gif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4359150" y="4209944"/>
            <a:ext cx="1778124" cy="1391266"/>
            <a:chOff x="7018437" y="4612356"/>
            <a:chExt cx="1778124" cy="1391266"/>
          </a:xfrm>
        </p:grpSpPr>
        <p:pic>
          <p:nvPicPr>
            <p:cNvPr id="4100" name="Picture 4" descr="http://www.juanna.ch/gifsammlung/drache_35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8437" y="4612356"/>
              <a:ext cx="1562100" cy="904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/>
            <p:cNvSpPr txBox="1"/>
            <p:nvPr/>
          </p:nvSpPr>
          <p:spPr>
            <a:xfrm>
              <a:off x="7234461" y="5634290"/>
              <a:ext cx="1562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Animation.gif</a:t>
              </a: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6588224" y="4209944"/>
            <a:ext cx="2158405" cy="2052888"/>
            <a:chOff x="4895983" y="3978082"/>
            <a:chExt cx="2158405" cy="2052888"/>
          </a:xfrm>
        </p:grpSpPr>
        <p:pic>
          <p:nvPicPr>
            <p:cNvPr id="4102" name="Picture 6" descr="http://openclipart.org/image/300px/svg_to_png/182651/Climate%20Chart%20Of%20Ouagadougou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5983" y="3978082"/>
              <a:ext cx="2158405" cy="1683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5004048" y="5661638"/>
              <a:ext cx="1850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dirty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Diagramm.gif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77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73C07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73C07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Rastergrafikformat </a:t>
            </a:r>
            <a:r>
              <a:rPr lang="de-AT" dirty="0">
                <a:solidFill>
                  <a:srgbClr val="C00000"/>
                </a:solidFill>
              </a:rPr>
              <a:t>TIF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060848"/>
            <a:ext cx="4680520" cy="418575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AT" dirty="0"/>
              <a:t>Professionelles Grafikformat für Austausch von hochwertigen Bilddateien.</a:t>
            </a:r>
          </a:p>
          <a:p>
            <a:pPr>
              <a:spcAft>
                <a:spcPts val="1800"/>
              </a:spcAft>
            </a:pPr>
            <a:r>
              <a:rPr lang="de-AT" dirty="0"/>
              <a:t>TIFF speichert mit verlustfreier Kompression und erlaubt hohe Farbtiefen und </a:t>
            </a:r>
            <a:r>
              <a:rPr lang="de-DE" dirty="0"/>
              <a:t>Transparenz.</a:t>
            </a:r>
            <a:endParaRPr lang="de-AT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5580112" y="1600200"/>
            <a:ext cx="2808312" cy="4800532"/>
            <a:chOff x="5580112" y="1600200"/>
            <a:chExt cx="2808312" cy="4800532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0112" y="1600200"/>
              <a:ext cx="2808312" cy="4800532"/>
            </a:xfrm>
            <a:prstGeom prst="rect">
              <a:avLst/>
            </a:prstGeom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feld 5"/>
            <p:cNvSpPr txBox="1"/>
            <p:nvPr/>
          </p:nvSpPr>
          <p:spPr>
            <a:xfrm>
              <a:off x="5724128" y="5661248"/>
              <a:ext cx="26642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Marsoberfläche.tif</a:t>
              </a:r>
              <a:endParaRPr lang="de-A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58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44624"/>
            <a:ext cx="8229600" cy="1096144"/>
          </a:xfrm>
        </p:spPr>
        <p:txBody>
          <a:bodyPr/>
          <a:lstStyle/>
          <a:p>
            <a:r>
              <a:rPr lang="de-AT" dirty="0"/>
              <a:t>Rastergrafikformat </a:t>
            </a:r>
            <a:r>
              <a:rPr lang="de-AT" dirty="0">
                <a:solidFill>
                  <a:srgbClr val="C00000"/>
                </a:solidFill>
              </a:rPr>
              <a:t>BMP</a:t>
            </a:r>
            <a:endParaRPr lang="de-AT" sz="24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683568" y="5661248"/>
            <a:ext cx="7992888" cy="43204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de-AT" sz="1800" dirty="0">
                <a:solidFill>
                  <a:srgbClr val="C00000"/>
                </a:solidFill>
              </a:rPr>
              <a:t>Zu große Dateigröße für Verwendung im Internet!</a:t>
            </a:r>
          </a:p>
        </p:txBody>
      </p:sp>
      <p:pic>
        <p:nvPicPr>
          <p:cNvPr id="1026" name="Picture 2" descr="C:\Users\user\Desktop\testbild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991192"/>
            <a:ext cx="3208395" cy="269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1362699" y="4687360"/>
            <a:ext cx="15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Farben.</a:t>
            </a:r>
            <a:r>
              <a:rPr lang="de-AT" dirty="0">
                <a:solidFill>
                  <a:srgbClr val="C00000"/>
                </a:solidFill>
                <a:latin typeface="Calibri" panose="020F0502020204030204" pitchFamily="34" charset="0"/>
              </a:rPr>
              <a:t>bmp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4211960" y="2642626"/>
            <a:ext cx="4248472" cy="2168279"/>
            <a:chOff x="4126842" y="2178290"/>
            <a:chExt cx="4549614" cy="232197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842" y="2178290"/>
              <a:ext cx="4549614" cy="23219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5148064" y="2967512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2 MB</a:t>
              </a: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148064" y="3636166"/>
              <a:ext cx="1137916" cy="395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20 KB</a:t>
              </a:r>
            </a:p>
          </p:txBody>
        </p:sp>
      </p:grpSp>
      <p:sp>
        <p:nvSpPr>
          <p:cNvPr id="6" name="Rechteck 5"/>
          <p:cNvSpPr/>
          <p:nvPr/>
        </p:nvSpPr>
        <p:spPr>
          <a:xfrm>
            <a:off x="3059832" y="5301208"/>
            <a:ext cx="3400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>
                <a:solidFill>
                  <a:srgbClr val="C00000"/>
                </a:solidFill>
                <a:latin typeface="Calibri" panose="020F0502020204030204" pitchFamily="34" charset="0"/>
              </a:rPr>
              <a:t>Bitmap-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Format ohne Kompression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17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51520"/>
          </a:xfrm>
        </p:spPr>
        <p:txBody>
          <a:bodyPr/>
          <a:lstStyle/>
          <a:p>
            <a:r>
              <a:rPr lang="de-AT" b="1" dirty="0">
                <a:effectLst/>
              </a:rPr>
              <a:t>Vektorgrafik - Formate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132856"/>
            <a:ext cx="5832648" cy="1925895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AT" b="1" dirty="0">
                <a:solidFill>
                  <a:srgbClr val="C00000"/>
                </a:solidFill>
              </a:rPr>
              <a:t>SVG</a:t>
            </a:r>
            <a:r>
              <a:rPr lang="de-AT" dirty="0"/>
              <a:t>: </a:t>
            </a:r>
            <a:r>
              <a:rPr lang="de-AT" b="1" dirty="0" err="1">
                <a:solidFill>
                  <a:srgbClr val="C00000"/>
                </a:solidFill>
              </a:rPr>
              <a:t>S</a:t>
            </a:r>
            <a:r>
              <a:rPr lang="de-AT" dirty="0" err="1"/>
              <a:t>calable</a:t>
            </a:r>
            <a:r>
              <a:rPr lang="de-AT" dirty="0"/>
              <a:t> </a:t>
            </a:r>
            <a:r>
              <a:rPr lang="de-AT" b="1" dirty="0" err="1">
                <a:solidFill>
                  <a:srgbClr val="C00000"/>
                </a:solidFill>
              </a:rPr>
              <a:t>V</a:t>
            </a:r>
            <a:r>
              <a:rPr lang="de-AT" dirty="0" err="1"/>
              <a:t>ector</a:t>
            </a:r>
            <a:r>
              <a:rPr lang="de-AT" dirty="0"/>
              <a:t> </a:t>
            </a:r>
            <a:r>
              <a:rPr lang="de-AT" b="1" dirty="0">
                <a:solidFill>
                  <a:srgbClr val="C00000"/>
                </a:solidFill>
              </a:rPr>
              <a:t>G</a:t>
            </a:r>
            <a:r>
              <a:rPr lang="de-AT" dirty="0"/>
              <a:t>raphics </a:t>
            </a:r>
            <a:br>
              <a:rPr lang="de-AT" dirty="0"/>
            </a:br>
            <a:r>
              <a:rPr lang="de-AT" sz="1800" b="0" dirty="0"/>
              <a:t>(skalierbare = </a:t>
            </a:r>
            <a:r>
              <a:rPr lang="de-AT" sz="1800" b="0" dirty="0" err="1"/>
              <a:t>vergrößerbare</a:t>
            </a:r>
            <a:r>
              <a:rPr lang="de-AT" sz="1800" b="0" dirty="0"/>
              <a:t> Vektorgrafik)</a:t>
            </a:r>
          </a:p>
          <a:p>
            <a:pPr>
              <a:spcAft>
                <a:spcPts val="1800"/>
              </a:spcAft>
            </a:pPr>
            <a:r>
              <a:rPr lang="de-AT" b="1" dirty="0">
                <a:solidFill>
                  <a:srgbClr val="C00000"/>
                </a:solidFill>
              </a:rPr>
              <a:t>EPS</a:t>
            </a:r>
            <a:r>
              <a:rPr lang="de-AT" dirty="0"/>
              <a:t>: </a:t>
            </a:r>
            <a:r>
              <a:rPr lang="de-AT" dirty="0" err="1">
                <a:solidFill>
                  <a:srgbClr val="C00000"/>
                </a:solidFill>
              </a:rPr>
              <a:t>E</a:t>
            </a:r>
            <a:r>
              <a:rPr lang="de-AT" dirty="0" err="1"/>
              <a:t>ncapsulated</a:t>
            </a:r>
            <a:r>
              <a:rPr lang="de-AT" dirty="0"/>
              <a:t> </a:t>
            </a:r>
            <a:r>
              <a:rPr lang="de-AT" b="1" dirty="0">
                <a:solidFill>
                  <a:srgbClr val="C00000"/>
                </a:solidFill>
              </a:rPr>
              <a:t>P</a:t>
            </a:r>
            <a:r>
              <a:rPr lang="de-AT" dirty="0"/>
              <a:t>ost</a:t>
            </a:r>
            <a:r>
              <a:rPr lang="de-AT" b="1" dirty="0">
                <a:solidFill>
                  <a:srgbClr val="C00000"/>
                </a:solidFill>
              </a:rPr>
              <a:t>S</a:t>
            </a:r>
            <a:r>
              <a:rPr lang="de-AT" dirty="0"/>
              <a:t>cript </a:t>
            </a:r>
            <a:br>
              <a:rPr lang="de-AT" dirty="0"/>
            </a:br>
            <a:r>
              <a:rPr lang="de-AT" sz="1800" b="0" dirty="0"/>
              <a:t>(Entwickelt u. a. von Adobe)</a:t>
            </a:r>
          </a:p>
          <a:p>
            <a:pPr>
              <a:spcAft>
                <a:spcPts val="1800"/>
              </a:spcAft>
            </a:pP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058751"/>
            <a:ext cx="7597105" cy="239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5" y="4149080"/>
            <a:ext cx="7634928" cy="232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40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6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7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3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484783"/>
            <a:ext cx="6336704" cy="3358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92888" cy="1152128"/>
          </a:xfrm>
        </p:spPr>
        <p:txBody>
          <a:bodyPr/>
          <a:lstStyle/>
          <a:p>
            <a:pPr algn="l"/>
            <a:r>
              <a:rPr lang="de-AT" sz="4800" b="1" dirty="0">
                <a:effectLst/>
              </a:rPr>
              <a:t>Verlustfreie Kompression</a:t>
            </a:r>
            <a:endParaRPr lang="de-AT" sz="48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39552" y="4941168"/>
            <a:ext cx="8136904" cy="129614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de-AT" b="0" dirty="0"/>
              <a:t>Kein Verlust von Bildinformationen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de-AT" b="0" dirty="0"/>
              <a:t>Originalbild kann zu 100 % rekonstruiert werden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796136" y="4221088"/>
            <a:ext cx="93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Uhr.png</a:t>
            </a:r>
          </a:p>
        </p:txBody>
      </p:sp>
    </p:spTree>
    <p:extLst>
      <p:ext uri="{BB962C8B-B14F-4D97-AF65-F5344CB8AC3E}">
        <p14:creationId xmlns:p14="http://schemas.microsoft.com/office/powerpoint/2010/main" val="327408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jpeg-maximal komprimi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726731"/>
            <a:ext cx="6336704" cy="335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92888" cy="1152128"/>
          </a:xfrm>
        </p:spPr>
        <p:txBody>
          <a:bodyPr/>
          <a:lstStyle/>
          <a:p>
            <a:pPr algn="l"/>
            <a:r>
              <a:rPr lang="de-AT" sz="4400" b="1" dirty="0">
                <a:effectLst/>
              </a:rPr>
              <a:t>Verlustbehaftete Kompression</a:t>
            </a:r>
            <a:endParaRPr lang="de-AT" sz="4400" dirty="0"/>
          </a:p>
        </p:txBody>
      </p:sp>
      <p:sp>
        <p:nvSpPr>
          <p:cNvPr id="9" name="Inhaltsplatzhalter 4"/>
          <p:cNvSpPr txBox="1">
            <a:spLocks/>
          </p:cNvSpPr>
          <p:nvPr/>
        </p:nvSpPr>
        <p:spPr>
          <a:xfrm>
            <a:off x="827584" y="5373216"/>
            <a:ext cx="7920880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2400"/>
              </a:spcAft>
              <a:buFont typeface="Arial" pitchFamily="34" charset="0"/>
              <a:buNone/>
            </a:pPr>
            <a:r>
              <a:rPr lang="de-AT" b="0" dirty="0"/>
              <a:t>Originalbild kann </a:t>
            </a:r>
            <a:r>
              <a:rPr lang="de-AT" b="0" dirty="0">
                <a:solidFill>
                  <a:srgbClr val="C00000"/>
                </a:solidFill>
              </a:rPr>
              <a:t>nicht</a:t>
            </a:r>
            <a:r>
              <a:rPr lang="de-AT" b="0" dirty="0"/>
              <a:t> zu 100 % rekonstruiert werden!</a:t>
            </a:r>
          </a:p>
          <a:p>
            <a:endParaRPr lang="de-AT" b="0" dirty="0"/>
          </a:p>
        </p:txBody>
      </p:sp>
      <p:sp>
        <p:nvSpPr>
          <p:cNvPr id="10" name="Textfeld 9"/>
          <p:cNvSpPr txBox="1"/>
          <p:nvPr/>
        </p:nvSpPr>
        <p:spPr>
          <a:xfrm>
            <a:off x="5508104" y="4572417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Uhr.jpg </a:t>
            </a:r>
            <a:br>
              <a:rPr lang="de-AT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Sehr stark komprimiertes Bild!</a:t>
            </a:r>
          </a:p>
        </p:txBody>
      </p:sp>
      <p:pic>
        <p:nvPicPr>
          <p:cNvPr id="7" name="Picture 3" descr="C:\Users\user\Desktop\jpeg-maximal komprimier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136" t="54310" r="29292" b="13325"/>
          <a:stretch/>
        </p:blipFill>
        <p:spPr bwMode="auto">
          <a:xfrm>
            <a:off x="6092321" y="2564904"/>
            <a:ext cx="2143934" cy="187901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4499992" y="3573016"/>
            <a:ext cx="936104" cy="87090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515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531 0.06412 L -1.11111E-6 1.73472E-18 " pathEditMode="relative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37"/>
          <a:stretch/>
        </p:blipFill>
        <p:spPr bwMode="auto">
          <a:xfrm>
            <a:off x="4114625" y="1916832"/>
            <a:ext cx="4417815" cy="130492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7504"/>
          </a:xfrm>
        </p:spPr>
        <p:txBody>
          <a:bodyPr/>
          <a:lstStyle/>
          <a:p>
            <a:r>
              <a:rPr lang="de-AT" dirty="0"/>
              <a:t>Farbton - </a:t>
            </a:r>
            <a:r>
              <a:rPr lang="de-AT" dirty="0">
                <a:solidFill>
                  <a:srgbClr val="C00000"/>
                </a:solidFill>
              </a:rPr>
              <a:t>Hue</a:t>
            </a:r>
          </a:p>
        </p:txBody>
      </p:sp>
      <p:sp>
        <p:nvSpPr>
          <p:cNvPr id="6" name="Rechteck 5"/>
          <p:cNvSpPr/>
          <p:nvPr/>
        </p:nvSpPr>
        <p:spPr>
          <a:xfrm>
            <a:off x="5220072" y="3789040"/>
            <a:ext cx="33843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Der Farbton (engl. Hue) bezeichnet in der Farbenlehre die Eigenschaft, nach der man Farbempfindungen nach beispielsweise </a:t>
            </a:r>
            <a:r>
              <a:rPr lang="de-A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rot</a:t>
            </a:r>
            <a:r>
              <a:rPr lang="de-AT" sz="2000" dirty="0">
                <a:latin typeface="Calibri" panose="020F0502020204030204" pitchFamily="34" charset="0"/>
              </a:rPr>
              <a:t>, </a:t>
            </a:r>
            <a:r>
              <a:rPr lang="de-AT" sz="2000" dirty="0">
                <a:solidFill>
                  <a:srgbClr val="E6BB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gelb</a:t>
            </a:r>
            <a:r>
              <a:rPr lang="de-A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oder </a:t>
            </a:r>
            <a:r>
              <a:rPr lang="de-AT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grün</a:t>
            </a:r>
            <a:r>
              <a:rPr lang="de-A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unterscheidet.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3568" y="1700808"/>
            <a:ext cx="4176462" cy="469522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27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7504"/>
          </a:xfrm>
        </p:spPr>
        <p:txBody>
          <a:bodyPr/>
          <a:lstStyle/>
          <a:p>
            <a:r>
              <a:rPr lang="de-AT" dirty="0"/>
              <a:t>Sättigung - </a:t>
            </a:r>
            <a:r>
              <a:rPr lang="de-AT" dirty="0">
                <a:solidFill>
                  <a:srgbClr val="C00000"/>
                </a:solidFill>
              </a:rPr>
              <a:t>Saturation</a:t>
            </a:r>
          </a:p>
        </p:txBody>
      </p:sp>
      <p:pic>
        <p:nvPicPr>
          <p:cNvPr id="17" name="Picture 3" descr="C:\Users\Christian\Documents\My Dropbox\Easy4me (1)\Image Editing\Material\Illustration\saturation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88" t="5994" r="7184" b="21814"/>
          <a:stretch/>
        </p:blipFill>
        <p:spPr bwMode="auto">
          <a:xfrm>
            <a:off x="539552" y="1556792"/>
            <a:ext cx="400877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827584" y="5014405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0 % Sättigung = </a:t>
            </a:r>
            <a:r>
              <a:rPr lang="de-AT" sz="16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Graustufen</a:t>
            </a:r>
          </a:p>
          <a:p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100 %  Sättigung = </a:t>
            </a:r>
            <a:r>
              <a:rPr lang="de-AT" sz="1600" dirty="0">
                <a:solidFill>
                  <a:srgbClr val="FF0000"/>
                </a:solidFill>
                <a:latin typeface="+mj-lt"/>
              </a:rPr>
              <a:t>reine Farbe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1710025"/>
            <a:ext cx="2304256" cy="1718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2155" y="2780927"/>
            <a:ext cx="2606189" cy="1944217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293096"/>
            <a:ext cx="2304256" cy="1718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feil nach rechts 7"/>
          <p:cNvSpPr/>
          <p:nvPr/>
        </p:nvSpPr>
        <p:spPr>
          <a:xfrm flipH="1">
            <a:off x="6516215" y="1710024"/>
            <a:ext cx="2016224" cy="859487"/>
          </a:xfrm>
          <a:prstGeom prst="right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Hohe Sättigung</a:t>
            </a:r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26" name="Pfeil nach rechts 25"/>
          <p:cNvSpPr/>
          <p:nvPr/>
        </p:nvSpPr>
        <p:spPr>
          <a:xfrm>
            <a:off x="4290919" y="5169436"/>
            <a:ext cx="2081281" cy="859487"/>
          </a:xfrm>
          <a:prstGeom prst="right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Keine Sättigung</a:t>
            </a:r>
            <a:endParaRPr lang="de-A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0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7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6926" y="1412775"/>
            <a:ext cx="3789030" cy="346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7504"/>
          </a:xfrm>
        </p:spPr>
        <p:txBody>
          <a:bodyPr/>
          <a:lstStyle/>
          <a:p>
            <a:r>
              <a:rPr lang="de-AT" dirty="0"/>
              <a:t>Helligkeit - </a:t>
            </a:r>
            <a:r>
              <a:rPr lang="de-AT" dirty="0">
                <a:solidFill>
                  <a:srgbClr val="C00000"/>
                </a:solidFill>
              </a:rPr>
              <a:t>Value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4730452"/>
            <a:ext cx="7620000" cy="136284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75078" y="524928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b="1" dirty="0">
                <a:solidFill>
                  <a:schemeClr val="bg1"/>
                </a:solidFill>
                <a:latin typeface="+mj-lt"/>
              </a:rPr>
              <a:t>0 %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668344" y="524928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100 %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1547664" y="5131229"/>
            <a:ext cx="1872208" cy="56129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Helligkeit</a:t>
            </a:r>
          </a:p>
        </p:txBody>
      </p:sp>
      <p:sp>
        <p:nvSpPr>
          <p:cNvPr id="10" name="Pfeil nach rechts 9"/>
          <p:cNvSpPr/>
          <p:nvPr/>
        </p:nvSpPr>
        <p:spPr>
          <a:xfrm rot="19873778">
            <a:off x="2737559" y="3438378"/>
            <a:ext cx="1576551" cy="56129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Helligkeit</a:t>
            </a:r>
          </a:p>
        </p:txBody>
      </p:sp>
    </p:spTree>
    <p:extLst>
      <p:ext uri="{BB962C8B-B14F-4D97-AF65-F5344CB8AC3E}">
        <p14:creationId xmlns:p14="http://schemas.microsoft.com/office/powerpoint/2010/main" val="70824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3.7037E-7 C 0.15381 3.7037E-7 0.30746 3.7037E-7 0.46128 3.7037E-7 " pathEditMode="relative" ptsTypes="f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4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4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65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 animBg="1"/>
      <p:bldP spid="4" grpId="1" animBg="1"/>
      <p:bldP spid="1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07504"/>
          </a:xfrm>
        </p:spPr>
        <p:txBody>
          <a:bodyPr/>
          <a:lstStyle/>
          <a:p>
            <a:r>
              <a:rPr lang="de-AT" dirty="0">
                <a:solidFill>
                  <a:srgbClr val="FF0000"/>
                </a:solidFill>
              </a:rPr>
              <a:t>R</a:t>
            </a:r>
            <a:r>
              <a:rPr lang="de-AT" dirty="0">
                <a:solidFill>
                  <a:srgbClr val="00B050"/>
                </a:solidFill>
              </a:rPr>
              <a:t>G</a:t>
            </a:r>
            <a:r>
              <a:rPr lang="de-AT" dirty="0">
                <a:solidFill>
                  <a:srgbClr val="00B0F0"/>
                </a:solidFill>
              </a:rPr>
              <a:t>B</a:t>
            </a:r>
            <a:r>
              <a:rPr lang="de-AT" dirty="0"/>
              <a:t>-Farbmodell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508653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508653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3" y="1412776"/>
            <a:ext cx="4508653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hteck 14"/>
          <p:cNvSpPr/>
          <p:nvPr/>
        </p:nvSpPr>
        <p:spPr>
          <a:xfrm>
            <a:off x="6012160" y="1428800"/>
            <a:ext cx="2736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Farben werden durch Mischen der drei Grundfarben </a:t>
            </a:r>
            <a:r>
              <a:rPr lang="de-AT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Rot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, </a:t>
            </a:r>
            <a:r>
              <a:rPr lang="de-AT" sz="2000" b="1" dirty="0">
                <a:solidFill>
                  <a:srgbClr val="00B050"/>
                </a:solidFill>
                <a:latin typeface="Calibri" panose="020F0502020204030204" pitchFamily="34" charset="0"/>
              </a:rPr>
              <a:t>Grün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 und </a:t>
            </a:r>
            <a:r>
              <a:rPr lang="de-AT" sz="2000" b="1" dirty="0">
                <a:solidFill>
                  <a:srgbClr val="00B0F0"/>
                </a:solidFill>
                <a:latin typeface="Calibri" panose="020F0502020204030204" pitchFamily="34" charset="0"/>
              </a:rPr>
              <a:t>Blau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 dargestellt.</a:t>
            </a:r>
            <a:b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endParaRPr lang="de-AT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de-AT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-&gt; Additives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 Farbmodell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3723480"/>
            <a:ext cx="2376264" cy="200977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/>
        </p:nvSpPr>
        <p:spPr>
          <a:xfrm>
            <a:off x="6111414" y="5735625"/>
            <a:ext cx="2159245" cy="3693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Detail LCD-Fernseher</a:t>
            </a:r>
          </a:p>
        </p:txBody>
      </p:sp>
      <p:sp>
        <p:nvSpPr>
          <p:cNvPr id="10" name="Rechteck 9"/>
          <p:cNvSpPr/>
          <p:nvPr/>
        </p:nvSpPr>
        <p:spPr>
          <a:xfrm>
            <a:off x="827584" y="5735625"/>
            <a:ext cx="4508653" cy="3693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Drei Scheinwerfer in den Grundfarben </a:t>
            </a:r>
            <a:r>
              <a:rPr lang="de-AT" dirty="0">
                <a:solidFill>
                  <a:srgbClr val="FF0000"/>
                </a:solidFill>
              </a:rPr>
              <a:t>R</a:t>
            </a:r>
            <a:r>
              <a:rPr lang="de-AT" dirty="0">
                <a:solidFill>
                  <a:srgbClr val="00B050"/>
                </a:solidFill>
              </a:rPr>
              <a:t>G</a:t>
            </a:r>
            <a:r>
              <a:rPr lang="de-AT" dirty="0">
                <a:solidFill>
                  <a:srgbClr val="00B0F0"/>
                </a:solidFill>
              </a:rPr>
              <a:t>B</a:t>
            </a:r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086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4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99792" y="332656"/>
            <a:ext cx="4176464" cy="907504"/>
          </a:xfrm>
        </p:spPr>
        <p:txBody>
          <a:bodyPr/>
          <a:lstStyle/>
          <a:p>
            <a:pPr algn="l"/>
            <a:r>
              <a:rPr lang="de-AT" dirty="0"/>
              <a:t>- Farbmodell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8"/>
            <a:ext cx="4426177" cy="427863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7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6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8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8230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383" y="1397725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946817" y="2132856"/>
            <a:ext cx="1638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827584" y="4497004"/>
            <a:ext cx="1584176" cy="660188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de-A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Magenta</a:t>
            </a:r>
            <a:endParaRPr lang="de-A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3563888" y="4180767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Cyan</a:t>
            </a:r>
          </a:p>
        </p:txBody>
      </p:sp>
      <p:sp>
        <p:nvSpPr>
          <p:cNvPr id="9" name="Rechteck 8"/>
          <p:cNvSpPr/>
          <p:nvPr/>
        </p:nvSpPr>
        <p:spPr>
          <a:xfrm>
            <a:off x="971600" y="332656"/>
            <a:ext cx="17924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5400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AT" sz="540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de-AT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de-AT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586289" y="1397725"/>
            <a:ext cx="30912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Subtraktives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Farbmodell:</a:t>
            </a:r>
          </a:p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Die Mischung der Grundfarben</a:t>
            </a:r>
          </a:p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ergibt (theoretisch) Schwarz!</a:t>
            </a: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7" y="2996952"/>
            <a:ext cx="2553727" cy="196180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hteck 36"/>
          <p:cNvSpPr/>
          <p:nvPr/>
        </p:nvSpPr>
        <p:spPr>
          <a:xfrm>
            <a:off x="5639720" y="5078495"/>
            <a:ext cx="2722540" cy="923330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Rasterdruck: Verwendung</a:t>
            </a:r>
          </a:p>
          <a:p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von </a:t>
            </a:r>
            <a:r>
              <a:rPr lang="de-AT" b="1" dirty="0">
                <a:latin typeface="Calibri" panose="020F0502020204030204" pitchFamily="34" charset="0"/>
              </a:rPr>
              <a:t>Schwarz K </a:t>
            </a:r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de-AT" dirty="0" err="1">
                <a:solidFill>
                  <a:srgbClr val="002060"/>
                </a:solidFill>
                <a:latin typeface="Calibri" panose="020F0502020204030204" pitchFamily="34" charset="0"/>
              </a:rPr>
              <a:t>key</a:t>
            </a:r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) erhöht</a:t>
            </a:r>
          </a:p>
          <a:p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den Kontrast</a:t>
            </a:r>
          </a:p>
        </p:txBody>
      </p:sp>
      <p:sp>
        <p:nvSpPr>
          <p:cNvPr id="16" name="Rechteck 15"/>
          <p:cNvSpPr/>
          <p:nvPr/>
        </p:nvSpPr>
        <p:spPr>
          <a:xfrm>
            <a:off x="657380" y="5676868"/>
            <a:ext cx="4453180" cy="3693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Drei Farbfilter in den Grundfarben </a:t>
            </a:r>
            <a:r>
              <a:rPr lang="de-AT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AT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de-AT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2460724" y="3543063"/>
            <a:ext cx="933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</a:t>
            </a:r>
          </a:p>
        </p:txBody>
      </p:sp>
    </p:spTree>
    <p:extLst>
      <p:ext uri="{BB962C8B-B14F-4D97-AF65-F5344CB8AC3E}">
        <p14:creationId xmlns:p14="http://schemas.microsoft.com/office/powerpoint/2010/main" val="143899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8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300"/>
                            </p:stCondLst>
                            <p:childTnLst>
                              <p:par>
                                <p:cTn id="40" presetID="34" presetClass="emph" presetSubtype="0" fill="hold" nodeType="after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7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2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7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1" grpId="0"/>
      <p:bldP spid="10" grpId="0"/>
      <p:bldP spid="37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07504"/>
          </a:xfrm>
        </p:spPr>
        <p:txBody>
          <a:bodyPr/>
          <a:lstStyle/>
          <a:p>
            <a:r>
              <a:rPr lang="de-AT" dirty="0">
                <a:solidFill>
                  <a:srgbClr val="C00000"/>
                </a:solidFill>
              </a:rPr>
              <a:t>HSV</a:t>
            </a:r>
            <a:r>
              <a:rPr lang="de-AT" dirty="0"/>
              <a:t>-Farbmodell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5933" y="2492896"/>
            <a:ext cx="4575146" cy="2476872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de-AT" dirty="0"/>
              <a:t>Farben werden definiert durch </a:t>
            </a:r>
          </a:p>
          <a:p>
            <a:pPr>
              <a:spcAft>
                <a:spcPts val="1800"/>
              </a:spcAft>
            </a:pPr>
            <a:r>
              <a:rPr lang="de-AT" dirty="0"/>
              <a:t>Farbwert (</a:t>
            </a:r>
            <a:r>
              <a:rPr lang="de-AT" b="1" dirty="0" err="1">
                <a:solidFill>
                  <a:srgbClr val="C00000"/>
                </a:solidFill>
              </a:rPr>
              <a:t>h</a:t>
            </a:r>
            <a:r>
              <a:rPr lang="de-AT" dirty="0" err="1"/>
              <a:t>ue</a:t>
            </a:r>
            <a:r>
              <a:rPr lang="de-AT" dirty="0"/>
              <a:t>), </a:t>
            </a:r>
          </a:p>
          <a:p>
            <a:pPr>
              <a:spcAft>
                <a:spcPts val="1800"/>
              </a:spcAft>
            </a:pPr>
            <a:r>
              <a:rPr lang="de-AT" dirty="0"/>
              <a:t>Farbsättigung (</a:t>
            </a:r>
            <a:r>
              <a:rPr lang="de-AT" dirty="0" err="1">
                <a:solidFill>
                  <a:srgbClr val="C00000"/>
                </a:solidFill>
              </a:rPr>
              <a:t>s</a:t>
            </a:r>
            <a:r>
              <a:rPr lang="de-AT" dirty="0" err="1"/>
              <a:t>aturation</a:t>
            </a:r>
            <a:r>
              <a:rPr lang="de-AT" dirty="0"/>
              <a:t>) </a:t>
            </a:r>
          </a:p>
          <a:p>
            <a:pPr>
              <a:spcAft>
                <a:spcPts val="1800"/>
              </a:spcAft>
            </a:pPr>
            <a:r>
              <a:rPr lang="de-AT" dirty="0"/>
              <a:t>Helligkeitswert (</a:t>
            </a:r>
            <a:r>
              <a:rPr lang="de-AT" dirty="0" err="1">
                <a:solidFill>
                  <a:srgbClr val="C00000"/>
                </a:solidFill>
              </a:rPr>
              <a:t>v</a:t>
            </a:r>
            <a:r>
              <a:rPr lang="de-AT" dirty="0" err="1"/>
              <a:t>alue</a:t>
            </a:r>
            <a:r>
              <a:rPr lang="de-AT" dirty="0"/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9813" y="4653136"/>
            <a:ext cx="3194595" cy="1028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5049813" y="5805264"/>
            <a:ext cx="3061607" cy="369332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Farbwähler in Grafikprogramm</a:t>
            </a:r>
          </a:p>
        </p:txBody>
      </p:sp>
    </p:spTree>
    <p:extLst>
      <p:ext uri="{BB962C8B-B14F-4D97-AF65-F5344CB8AC3E}">
        <p14:creationId xmlns:p14="http://schemas.microsoft.com/office/powerpoint/2010/main" val="4417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07504"/>
          </a:xfrm>
        </p:spPr>
        <p:txBody>
          <a:bodyPr/>
          <a:lstStyle/>
          <a:p>
            <a:r>
              <a:rPr lang="de-AT" dirty="0"/>
              <a:t>Farbtiefe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484784"/>
            <a:ext cx="7560840" cy="1108720"/>
          </a:xfrm>
        </p:spPr>
        <p:txBody>
          <a:bodyPr>
            <a:normAutofit/>
          </a:bodyPr>
          <a:lstStyle/>
          <a:p>
            <a:r>
              <a:rPr lang="de-AT" b="0" dirty="0">
                <a:latin typeface="Calibri" panose="020F0502020204030204" pitchFamily="34" charset="0"/>
              </a:rPr>
              <a:t>gibt an, wie viele</a:t>
            </a:r>
            <a:r>
              <a:rPr lang="de-AT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</a:t>
            </a:r>
            <a:r>
              <a:rPr lang="de-AT" sz="28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</a:t>
            </a:r>
            <a:r>
              <a:rPr lang="de-AT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</a:t>
            </a:r>
            <a:r>
              <a:rPr lang="de-AT" sz="280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</a:t>
            </a:r>
            <a:r>
              <a:rPr lang="de-AT" sz="2800" dirty="0">
                <a:solidFill>
                  <a:srgbClr val="00B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</a:t>
            </a:r>
            <a:r>
              <a:rPr lang="de-AT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</a:t>
            </a:r>
            <a:r>
              <a:rPr lang="de-AT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</a:t>
            </a:r>
            <a:r>
              <a:rPr lang="de-AT" sz="2800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</a:t>
            </a:r>
            <a:r>
              <a:rPr lang="de-AT" sz="2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u</a:t>
            </a:r>
            <a:r>
              <a:rPr lang="de-AT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</a:t>
            </a:r>
            <a:r>
              <a:rPr lang="de-AT" sz="2800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u</a:t>
            </a:r>
            <a:r>
              <a:rPr lang="de-AT" sz="2800" dirty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</a:t>
            </a:r>
            <a:r>
              <a:rPr lang="de-AT" sz="280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</a:t>
            </a:r>
            <a:r>
              <a:rPr lang="de-AT" sz="2800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</a:t>
            </a:r>
            <a:r>
              <a:rPr lang="de-A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</a:t>
            </a:r>
            <a:r>
              <a:rPr lang="de-AT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b="0" dirty="0">
                <a:latin typeface="Calibri" panose="020F0502020204030204" pitchFamily="34" charset="0"/>
              </a:rPr>
              <a:t>möglich sind</a:t>
            </a:r>
          </a:p>
          <a:p>
            <a:r>
              <a:rPr lang="de-AT" b="0" dirty="0">
                <a:latin typeface="Calibri" panose="020F0502020204030204" pitchFamily="34" charset="0"/>
              </a:rPr>
              <a:t>wird in Bit angegeben</a:t>
            </a:r>
          </a:p>
          <a:p>
            <a:endParaRPr lang="de-AT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88579"/>
              </p:ext>
            </p:extLst>
          </p:nvPr>
        </p:nvGraphicFramePr>
        <p:xfrm>
          <a:off x="899592" y="2564904"/>
          <a:ext cx="7632848" cy="3434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8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4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Bild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Farbtiefe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Farbabstufungen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865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Schwarz-Weiß-Bild ohne Grauabstufungen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1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2: Schwarz und Weiß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623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Graustufenbild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 = 256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589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GIF-Bild (indizierte Farben)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 = 256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96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Farbbilder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z.B. im JPG-Format</a:t>
                      </a:r>
                      <a:endParaRPr lang="de-AT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24 Bit = 3 Farben je 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24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= 16,7 Mill.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9936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Farbbilder mit Transparenz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z.B. im TIF-Format</a:t>
                      </a:r>
                      <a:endParaRPr lang="de-AT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32 Bit = 3 Farben + Transparenz je 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32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= 4,3 Mrd. Abstufungen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589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CMYK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32 Bit = 3 Farben + K-Wert je 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32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= 4,3 Mrd.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928992" cy="14401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36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500" tmFilter="0, 0; .2, .5; .8, .5; 1, 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250" autoRev="1" fill="hold"/>
                                        <p:tgtEl>
                                          <p:spTgt spid="6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112568" cy="1080120"/>
          </a:xfrm>
        </p:spPr>
        <p:txBody>
          <a:bodyPr/>
          <a:lstStyle/>
          <a:p>
            <a:r>
              <a:rPr lang="de-AT" dirty="0">
                <a:effectLst/>
              </a:rPr>
              <a:t>Schwarz-Weiß</a:t>
            </a:r>
            <a:endParaRPr lang="de-AT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1916832"/>
            <a:ext cx="7698432" cy="386956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2105685"/>
            <a:ext cx="4139828" cy="349185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6870091" y="3228945"/>
            <a:ext cx="1811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1 Bit = 2 Farben</a:t>
            </a:r>
          </a:p>
        </p:txBody>
      </p:sp>
    </p:spTree>
    <p:extLst>
      <p:ext uri="{BB962C8B-B14F-4D97-AF65-F5344CB8AC3E}">
        <p14:creationId xmlns:p14="http://schemas.microsoft.com/office/powerpoint/2010/main" val="20105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2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1.66667E-6 -4.07407E-6 L 0.12812 0.1273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9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112568" cy="1080120"/>
          </a:xfrm>
        </p:spPr>
        <p:txBody>
          <a:bodyPr/>
          <a:lstStyle/>
          <a:p>
            <a:r>
              <a:rPr lang="de-AT" dirty="0">
                <a:effectLst/>
              </a:rPr>
              <a:t>Graustufenbild</a:t>
            </a:r>
            <a:endParaRPr lang="de-AT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8424" y="1700808"/>
            <a:ext cx="7589612" cy="43924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5580112" y="836712"/>
            <a:ext cx="2677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8 Bit: 2</a:t>
            </a:r>
            <a:r>
              <a:rPr lang="de-AT" sz="2000" baseline="30000" dirty="0">
                <a:solidFill>
                  <a:srgbClr val="C00000"/>
                </a:solidFill>
                <a:latin typeface="Calibri" panose="020F0502020204030204" pitchFamily="34" charset="0"/>
              </a:rPr>
              <a:t>8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 = 256 Grautöne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8424" y="1700808"/>
            <a:ext cx="758961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14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8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1999" y="194392"/>
            <a:ext cx="6128039" cy="1080120"/>
          </a:xfrm>
        </p:spPr>
        <p:txBody>
          <a:bodyPr/>
          <a:lstStyle/>
          <a:p>
            <a:pPr algn="l"/>
            <a:r>
              <a:rPr lang="de-AT" dirty="0">
                <a:effectLst/>
              </a:rPr>
              <a:t>24 Bit Farbbild</a:t>
            </a:r>
            <a:endParaRPr lang="de-AT" dirty="0"/>
          </a:p>
        </p:txBody>
      </p:sp>
      <p:sp>
        <p:nvSpPr>
          <p:cNvPr id="5" name="Rechteck 4"/>
          <p:cNvSpPr/>
          <p:nvPr/>
        </p:nvSpPr>
        <p:spPr>
          <a:xfrm>
            <a:off x="1691680" y="6021288"/>
            <a:ext cx="51983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24 Bit: 3 Farben zu 8 Bit = 2</a:t>
            </a:r>
            <a:r>
              <a:rPr lang="de-AT" sz="2000" baseline="30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24</a:t>
            </a:r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= 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16,7 Mill Farben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395189"/>
            <a:ext cx="7620000" cy="441007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04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624736" cy="422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1023589"/>
          </a:xfrm>
        </p:spPr>
        <p:txBody>
          <a:bodyPr/>
          <a:lstStyle/>
          <a:p>
            <a:r>
              <a:rPr lang="de-AT" dirty="0">
                <a:effectLst/>
              </a:rPr>
              <a:t>Farbbilder </a:t>
            </a:r>
            <a:r>
              <a:rPr lang="de-AT" sz="3200" i="1" dirty="0">
                <a:effectLst/>
              </a:rPr>
              <a:t>mit Transparenz</a:t>
            </a:r>
            <a:endParaRPr lang="de-AT" sz="32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1340768"/>
            <a:ext cx="6624737" cy="422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624737" cy="42285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539551" y="580526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32 Bit: 3 Farben und Transparenz  zu je 8 Bit = 2</a:t>
            </a:r>
            <a:r>
              <a:rPr lang="de-AT" sz="2000" baseline="30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32</a:t>
            </a:r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=</a:t>
            </a:r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4,3 </a:t>
            </a:r>
            <a:r>
              <a:rPr lang="de-AT" sz="2000" dirty="0" err="1">
                <a:solidFill>
                  <a:srgbClr val="C00000"/>
                </a:solidFill>
                <a:latin typeface="Calibri" panose="020F0502020204030204" pitchFamily="34" charset="0"/>
              </a:rPr>
              <a:t>Mrd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 Abstufungen</a:t>
            </a:r>
          </a:p>
        </p:txBody>
      </p:sp>
    </p:spTree>
    <p:extLst>
      <p:ext uri="{BB962C8B-B14F-4D97-AF65-F5344CB8AC3E}">
        <p14:creationId xmlns:p14="http://schemas.microsoft.com/office/powerpoint/2010/main" val="117850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7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7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6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650"/>
                            </p:stCondLst>
                            <p:childTnLst>
                              <p:par>
                                <p:cTn id="2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245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45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4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650" y="1267037"/>
            <a:ext cx="7277643" cy="46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1080120"/>
          </a:xfrm>
        </p:spPr>
        <p:txBody>
          <a:bodyPr/>
          <a:lstStyle/>
          <a:p>
            <a:r>
              <a:rPr lang="de-AT" dirty="0">
                <a:effectLst/>
              </a:rPr>
              <a:t>Transparenz</a:t>
            </a:r>
          </a:p>
        </p:txBody>
      </p:sp>
      <p:sp>
        <p:nvSpPr>
          <p:cNvPr id="6" name="Rechteck 5"/>
          <p:cNvSpPr/>
          <p:nvPr/>
        </p:nvSpPr>
        <p:spPr>
          <a:xfrm>
            <a:off x="1259632" y="1628800"/>
            <a:ext cx="2880320" cy="156966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de-AT" sz="2400" dirty="0">
                <a:latin typeface="Calibri" panose="020F0502020204030204" pitchFamily="34" charset="0"/>
              </a:rPr>
              <a:t>Darunter liegende Bildebenen werden in transparenten Bereichen sichtbar.</a:t>
            </a:r>
          </a:p>
        </p:txBody>
      </p:sp>
      <p:sp>
        <p:nvSpPr>
          <p:cNvPr id="22" name="Rechteck 21"/>
          <p:cNvSpPr/>
          <p:nvPr/>
        </p:nvSpPr>
        <p:spPr>
          <a:xfrm>
            <a:off x="9396536" y="1124744"/>
            <a:ext cx="2880320" cy="156966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de-AT" sz="2400" dirty="0">
                <a:latin typeface="Calibri" panose="020F0502020204030204" pitchFamily="34" charset="0"/>
              </a:rPr>
              <a:t>Darunter liegende Bildebenen werden in transparenten Bereichen sichtbar.</a:t>
            </a:r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261621" cy="463507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899593" y="5884353"/>
            <a:ext cx="7261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latin typeface="Calibri" panose="020F0502020204030204" pitchFamily="34" charset="0"/>
              </a:rPr>
              <a:t>Transparente Bereiche werden im Bildbearbeitungsprogramm durch karierte Flächen dargestellt</a:t>
            </a:r>
          </a:p>
        </p:txBody>
      </p:sp>
    </p:spTree>
    <p:extLst>
      <p:ext uri="{BB962C8B-B14F-4D97-AF65-F5344CB8AC3E}">
        <p14:creationId xmlns:p14="http://schemas.microsoft.com/office/powerpoint/2010/main" val="286172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3950"/>
                                  </p:stCondLst>
                                  <p:childTnLst>
                                    <p:animMotion origin="layout" path="M 1.11111E-6 -1.85185E-6 L 1.01597 0.43171 " pathEditMode="relative" rAng="0" ptsTypes="AA">
                                      <p:cBhvr>
                                        <p:cTn id="14" dur="5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99" y="215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7450"/>
                                  </p:stCondLst>
                                  <p:childTnLst>
                                    <p:animMotion origin="layout" path="M -0.09444 -0.01988 L -1.37813 0.6090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84" y="314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2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4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2" grpId="0" animBg="1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de-AT" dirty="0"/>
              <a:t>Transparenz</a:t>
            </a:r>
          </a:p>
        </p:txBody>
      </p:sp>
      <p:sp>
        <p:nvSpPr>
          <p:cNvPr id="3" name="Rechteck 2"/>
          <p:cNvSpPr/>
          <p:nvPr/>
        </p:nvSpPr>
        <p:spPr>
          <a:xfrm>
            <a:off x="326483" y="5733256"/>
            <a:ext cx="8419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>
                <a:latin typeface="Calibri" panose="020F0502020204030204" pitchFamily="34" charset="0"/>
              </a:rPr>
              <a:t>Die Transparenz ist die Durchsichtigkeit bzw. Lichtdurchlässigkeit einer Fläche. </a:t>
            </a:r>
            <a:endParaRPr lang="de-DE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92888" cy="3744416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Rechteck 11"/>
          <p:cNvSpPr/>
          <p:nvPr/>
        </p:nvSpPr>
        <p:spPr>
          <a:xfrm>
            <a:off x="755576" y="1959720"/>
            <a:ext cx="3671244" cy="13252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>
                <a:latin typeface="Calibri" panose="020F0502020204030204" pitchFamily="34" charset="0"/>
              </a:rPr>
              <a:t>0 % Transparenz</a:t>
            </a:r>
          </a:p>
          <a:p>
            <a:pPr algn="ctr"/>
            <a:r>
              <a:rPr lang="de-AT" sz="2000" dirty="0">
                <a:latin typeface="Calibri" panose="020F0502020204030204" pitchFamily="34" charset="0"/>
              </a:rPr>
              <a:t>= 100 % Deckkraft</a:t>
            </a:r>
          </a:p>
        </p:txBody>
      </p:sp>
      <p:sp>
        <p:nvSpPr>
          <p:cNvPr id="16" name="Rechteck 15"/>
          <p:cNvSpPr/>
          <p:nvPr/>
        </p:nvSpPr>
        <p:spPr>
          <a:xfrm>
            <a:off x="755576" y="3580596"/>
            <a:ext cx="3666219" cy="1288564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>
                <a:latin typeface="Calibri" panose="020F0502020204030204" pitchFamily="34" charset="0"/>
              </a:rPr>
              <a:t>50 % Transparenz</a:t>
            </a:r>
          </a:p>
        </p:txBody>
      </p:sp>
      <p:sp>
        <p:nvSpPr>
          <p:cNvPr id="17" name="Rechteck 16"/>
          <p:cNvSpPr/>
          <p:nvPr/>
        </p:nvSpPr>
        <p:spPr>
          <a:xfrm>
            <a:off x="4716016" y="1985604"/>
            <a:ext cx="3672408" cy="1299380"/>
          </a:xfrm>
          <a:prstGeom prst="rect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>
                <a:latin typeface="Calibri" panose="020F0502020204030204" pitchFamily="34" charset="0"/>
              </a:rPr>
              <a:t>75 % Transparenz</a:t>
            </a:r>
          </a:p>
        </p:txBody>
      </p:sp>
      <p:sp>
        <p:nvSpPr>
          <p:cNvPr id="18" name="Rechteck 17"/>
          <p:cNvSpPr/>
          <p:nvPr/>
        </p:nvSpPr>
        <p:spPr>
          <a:xfrm>
            <a:off x="4716016" y="3573016"/>
            <a:ext cx="3672408" cy="1296144"/>
          </a:xfrm>
          <a:prstGeom prst="rect">
            <a:avLst/>
          </a:prstGeom>
          <a:solidFill>
            <a:srgbClr val="FF000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>
                <a:latin typeface="Calibri" panose="020F0502020204030204" pitchFamily="34" charset="0"/>
              </a:rPr>
              <a:t>100% Transparenz</a:t>
            </a:r>
          </a:p>
          <a:p>
            <a:pPr algn="ctr"/>
            <a:r>
              <a:rPr lang="de-AT" sz="2400" dirty="0">
                <a:latin typeface="Calibri" panose="020F0502020204030204" pitchFamily="34" charset="0"/>
              </a:rPr>
              <a:t>= 0 % Deckkraft</a:t>
            </a:r>
          </a:p>
        </p:txBody>
      </p:sp>
    </p:spTree>
    <p:extLst>
      <p:ext uri="{BB962C8B-B14F-4D97-AF65-F5344CB8AC3E}">
        <p14:creationId xmlns:p14="http://schemas.microsoft.com/office/powerpoint/2010/main" val="25187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6" grpId="0" animBg="1"/>
      <p:bldP spid="17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1536" y="44624"/>
            <a:ext cx="8229600" cy="1080120"/>
          </a:xfrm>
        </p:spPr>
        <p:txBody>
          <a:bodyPr/>
          <a:lstStyle/>
          <a:p>
            <a:r>
              <a:rPr lang="de-AT" dirty="0"/>
              <a:t>Kontrast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776337" y="1268760"/>
            <a:ext cx="7620000" cy="4410075"/>
            <a:chOff x="4037923" y="2477202"/>
            <a:chExt cx="7620000" cy="4410075"/>
          </a:xfrm>
        </p:grpSpPr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7923" y="2477202"/>
              <a:ext cx="7620000" cy="4410075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Textfeld 6"/>
            <p:cNvSpPr txBox="1"/>
            <p:nvPr/>
          </p:nvSpPr>
          <p:spPr>
            <a:xfrm>
              <a:off x="4283968" y="2722701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4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Normal</a:t>
              </a:r>
              <a:endPara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776337" y="1268760"/>
            <a:ext cx="7620000" cy="4410075"/>
            <a:chOff x="-215412" y="1225550"/>
            <a:chExt cx="7620000" cy="4410075"/>
          </a:xfrm>
        </p:grpSpPr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5412" y="1225550"/>
              <a:ext cx="7620000" cy="4410075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9" name="Textfeld 18"/>
            <p:cNvSpPr txBox="1"/>
            <p:nvPr/>
          </p:nvSpPr>
          <p:spPr>
            <a:xfrm>
              <a:off x="-9848" y="1501698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4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Gering</a:t>
              </a:r>
              <a:endPara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765956" y="1268760"/>
            <a:ext cx="7640761" cy="4410075"/>
            <a:chOff x="5292080" y="1772816"/>
            <a:chExt cx="7620000" cy="4410075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1772816"/>
              <a:ext cx="7620000" cy="4410075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Textfeld 20"/>
            <p:cNvSpPr txBox="1"/>
            <p:nvPr/>
          </p:nvSpPr>
          <p:spPr>
            <a:xfrm>
              <a:off x="5508104" y="2060848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4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Hoch</a:t>
              </a:r>
              <a:endPara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" name="Rechteck 10"/>
          <p:cNvSpPr/>
          <p:nvPr/>
        </p:nvSpPr>
        <p:spPr>
          <a:xfrm>
            <a:off x="323528" y="5939988"/>
            <a:ext cx="8640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latin typeface="Calibri" panose="020F0502020204030204" pitchFamily="34" charset="0"/>
              </a:rPr>
              <a:t>Kontrast bezeichnet den Unterschied zwischen hellen und dunklen Bereichen eines Bildes.</a:t>
            </a:r>
          </a:p>
        </p:txBody>
      </p:sp>
    </p:spTree>
    <p:extLst>
      <p:ext uri="{BB962C8B-B14F-4D97-AF65-F5344CB8AC3E}">
        <p14:creationId xmlns:p14="http://schemas.microsoft.com/office/powerpoint/2010/main" val="158728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4618856" cy="979512"/>
          </a:xfrm>
        </p:spPr>
        <p:txBody>
          <a:bodyPr/>
          <a:lstStyle/>
          <a:p>
            <a:pPr algn="l"/>
            <a:r>
              <a:rPr lang="de-AT" sz="3600" dirty="0"/>
              <a:t>Helligkeitskorrektur: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7544" y="1506335"/>
            <a:ext cx="2700000" cy="15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67544" y="1506335"/>
            <a:ext cx="2700000" cy="15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67544" y="1506334"/>
            <a:ext cx="2700000" cy="15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497843" y="3169568"/>
            <a:ext cx="3858133" cy="9795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de-AT" sz="3600" dirty="0"/>
              <a:t>Gammakorrektur: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048472"/>
            <a:ext cx="27000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544" y="4048472"/>
            <a:ext cx="27000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67544" y="4048472"/>
            <a:ext cx="27000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4969362" y="899428"/>
            <a:ext cx="38511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Alle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Pixel werden heller bzw. dunkler</a:t>
            </a:r>
          </a:p>
        </p:txBody>
      </p:sp>
      <p:sp>
        <p:nvSpPr>
          <p:cNvPr id="14" name="Rechteck 13"/>
          <p:cNvSpPr/>
          <p:nvPr/>
        </p:nvSpPr>
        <p:spPr>
          <a:xfrm>
            <a:off x="4355976" y="3635732"/>
            <a:ext cx="4181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Schwarz bleibt schwarz, Weiß bleibt weiß!</a:t>
            </a:r>
          </a:p>
        </p:txBody>
      </p:sp>
      <p:sp>
        <p:nvSpPr>
          <p:cNvPr id="15" name="Rechteck 14"/>
          <p:cNvSpPr/>
          <p:nvPr/>
        </p:nvSpPr>
        <p:spPr>
          <a:xfrm>
            <a:off x="683568" y="5877272"/>
            <a:ext cx="7853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Nur die mittleren Helligkeitswerte werden geändert.</a:t>
            </a:r>
          </a:p>
        </p:txBody>
      </p:sp>
    </p:spTree>
    <p:extLst>
      <p:ext uri="{BB962C8B-B14F-4D97-AF65-F5344CB8AC3E}">
        <p14:creationId xmlns:p14="http://schemas.microsoft.com/office/powerpoint/2010/main" val="180671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805</Words>
  <Application>Microsoft Office PowerPoint</Application>
  <PresentationFormat>Bildschirmpräsentation (4:3)</PresentationFormat>
  <Paragraphs>183</Paragraphs>
  <Slides>38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6" baseType="lpstr">
      <vt:lpstr>Arial</vt:lpstr>
      <vt:lpstr>Arial Black</vt:lpstr>
      <vt:lpstr>Calibri</vt:lpstr>
      <vt:lpstr>Century Gothic</vt:lpstr>
      <vt:lpstr>Courier New</vt:lpstr>
      <vt:lpstr>Palatino Linotype</vt:lpstr>
      <vt:lpstr>Verdana</vt:lpstr>
      <vt:lpstr>Executive</vt:lpstr>
      <vt:lpstr>Bildbearbeitung</vt:lpstr>
      <vt:lpstr>Was kann Bildbearbeitung?</vt:lpstr>
      <vt:lpstr>PowerPoint-Präsentation</vt:lpstr>
      <vt:lpstr>PowerPoint-Präsentation</vt:lpstr>
      <vt:lpstr>PowerPoint-Präsentation</vt:lpstr>
      <vt:lpstr>Ebenenmodus ändern</vt:lpstr>
      <vt:lpstr>PowerPoint-Präsentation</vt:lpstr>
      <vt:lpstr>Kompression von Bildern</vt:lpstr>
      <vt:lpstr>Kompression von Bildern</vt:lpstr>
      <vt:lpstr>Kompression von Bildern</vt:lpstr>
      <vt:lpstr>Verlustlose (lossless) Kompression</vt:lpstr>
      <vt:lpstr>Vektorgrafik</vt:lpstr>
      <vt:lpstr>Vektorgrafik</vt:lpstr>
      <vt:lpstr>PowerPoint-Präsentation</vt:lpstr>
      <vt:lpstr>Pixelgrafiken </vt:lpstr>
      <vt:lpstr>Rastergrafikformat JPG </vt:lpstr>
      <vt:lpstr>Rastergrafikformat PNG</vt:lpstr>
      <vt:lpstr>Rastergrafikformat GIF</vt:lpstr>
      <vt:lpstr>Rastergrafikformat TIF</vt:lpstr>
      <vt:lpstr>Rastergrafikformat BMP</vt:lpstr>
      <vt:lpstr>Vektorgrafik - Formate</vt:lpstr>
      <vt:lpstr>Verlustfreie Kompression</vt:lpstr>
      <vt:lpstr>Verlustbehaftete Kompression</vt:lpstr>
      <vt:lpstr>Farbton - Hue</vt:lpstr>
      <vt:lpstr>Sättigung - Saturation</vt:lpstr>
      <vt:lpstr>Helligkeit - Value</vt:lpstr>
      <vt:lpstr>RGB-Farbmodell</vt:lpstr>
      <vt:lpstr>- Farbmodell</vt:lpstr>
      <vt:lpstr>HSV-Farbmodell</vt:lpstr>
      <vt:lpstr>Farbtiefe</vt:lpstr>
      <vt:lpstr>Schwarz-Weiß</vt:lpstr>
      <vt:lpstr>Graustufenbild</vt:lpstr>
      <vt:lpstr>24 Bit Farbbild</vt:lpstr>
      <vt:lpstr>Farbbilder mit Transparenz</vt:lpstr>
      <vt:lpstr>Transparenz</vt:lpstr>
      <vt:lpstr>Transparenz</vt:lpstr>
      <vt:lpstr>Kontrast</vt:lpstr>
      <vt:lpstr>Helligkeitskorrektur: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Bildbearbeitung</dc:title>
  <dc:creator>EASY4ME</dc:creator>
  <cp:lastModifiedBy>Alois Klotz</cp:lastModifiedBy>
  <cp:revision>210</cp:revision>
  <dcterms:created xsi:type="dcterms:W3CDTF">2014-03-05T20:26:40Z</dcterms:created>
  <dcterms:modified xsi:type="dcterms:W3CDTF">2021-02-10T07:51:07Z</dcterms:modified>
</cp:coreProperties>
</file>