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946" y="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xAdmin\Desktop\Advanced%20Pr&#228;sentation\Dateien%20auf%20Easy4Me\Uebergewicht_Schueler.xlsx" TargetMode="External"/><Relationship Id="rId1" Type="http://schemas.openxmlformats.org/officeDocument/2006/relationships/image" Target="../media/image2.png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3.6501804179576434</c:v>
                </c:pt>
                <c:pt idx="1">
                  <c:v>71.299009295031183</c:v>
                </c:pt>
                <c:pt idx="2">
                  <c:v>20.643894477807955</c:v>
                </c:pt>
                <c:pt idx="3">
                  <c:v>4.4069158092032286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0A-4148-BDC9-3699EA9C9F86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10.156270525613337</c:v>
                </c:pt>
                <c:pt idx="1">
                  <c:v>72.489766750214116</c:v>
                </c:pt>
                <c:pt idx="2">
                  <c:v>12.654549658191064</c:v>
                </c:pt>
                <c:pt idx="3">
                  <c:v>4.6995444299068367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0A-4148-BDC9-3699EA9C9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53008"/>
        <c:axId val="4853400"/>
      </c:barChart>
      <c:catAx>
        <c:axId val="4853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853400"/>
        <c:crosses val="autoZero"/>
        <c:auto val="1"/>
        <c:lblAlgn val="ctr"/>
        <c:lblOffset val="100"/>
        <c:noMultiLvlLbl val="0"/>
      </c:catAx>
      <c:valAx>
        <c:axId val="48534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in % </a:t>
                </a:r>
              </a:p>
            </c:rich>
          </c:tx>
          <c:overlay val="0"/>
        </c:title>
        <c:numFmt formatCode="#,##0.0;#,##0.0;&quot;-&quot;" sourceLinked="1"/>
        <c:majorTickMark val="out"/>
        <c:minorTickMark val="none"/>
        <c:tickLblPos val="nextTo"/>
        <c:crossAx val="48530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0.51701975043854353</c:v>
                </c:pt>
                <c:pt idx="1">
                  <c:v>44.613143218326194</c:v>
                </c:pt>
                <c:pt idx="2">
                  <c:v>44.033728030972483</c:v>
                </c:pt>
                <c:pt idx="3">
                  <c:v>10.836007544267789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D1-422A-AF40-032158EE0E5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3.1435102222203937</c:v>
                </c:pt>
                <c:pt idx="1">
                  <c:v>64.034181738878175</c:v>
                </c:pt>
                <c:pt idx="2">
                  <c:v>23.431793913782357</c:v>
                </c:pt>
                <c:pt idx="3">
                  <c:v>9.3906169954058143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D1-422A-AF40-032158EE0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54184"/>
        <c:axId val="4854576"/>
      </c:barChart>
      <c:catAx>
        <c:axId val="4854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854576"/>
        <c:crosses val="autoZero"/>
        <c:auto val="1"/>
        <c:lblAlgn val="ctr"/>
        <c:lblOffset val="100"/>
        <c:noMultiLvlLbl val="0"/>
      </c:catAx>
      <c:valAx>
        <c:axId val="48545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1" i="0" baseline="0" dirty="0">
                    <a:effectLst/>
                  </a:rPr>
                  <a:t>in % </a:t>
                </a:r>
                <a:endParaRPr lang="de-DE" dirty="0">
                  <a:effectLst/>
                </a:endParaRPr>
              </a:p>
            </c:rich>
          </c:tx>
          <c:overlay val="0"/>
        </c:title>
        <c:numFmt formatCode="#,##0.0;#,##0.0;&quot;-&quot;" sourceLinked="1"/>
        <c:majorTickMark val="out"/>
        <c:minorTickMark val="none"/>
        <c:tickLblPos val="nextTo"/>
        <c:crossAx val="48541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3.6501804179576434</c:v>
                </c:pt>
                <c:pt idx="1">
                  <c:v>71.299009295031183</c:v>
                </c:pt>
                <c:pt idx="2">
                  <c:v>20.643894477807955</c:v>
                </c:pt>
                <c:pt idx="3">
                  <c:v>4.4069158092032286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1C-4E6F-BA64-75443168AF10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10.156270525613337</c:v>
                </c:pt>
                <c:pt idx="1">
                  <c:v>72.489766750214116</c:v>
                </c:pt>
                <c:pt idx="2">
                  <c:v>12.654549658191064</c:v>
                </c:pt>
                <c:pt idx="3">
                  <c:v>4.6995444299068367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1C-4E6F-BA64-75443168A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253320"/>
        <c:axId val="379253712"/>
      </c:barChart>
      <c:catAx>
        <c:axId val="379253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9253712"/>
        <c:crosses val="autoZero"/>
        <c:auto val="1"/>
        <c:lblAlgn val="ctr"/>
        <c:lblOffset val="100"/>
        <c:noMultiLvlLbl val="0"/>
      </c:catAx>
      <c:valAx>
        <c:axId val="3792537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1" i="0" baseline="0" dirty="0">
                    <a:effectLst/>
                  </a:rPr>
                  <a:t>in % </a:t>
                </a:r>
                <a:endParaRPr lang="de-DE" dirty="0">
                  <a:effectLst/>
                </a:endParaRPr>
              </a:p>
            </c:rich>
          </c:tx>
          <c:overlay val="0"/>
        </c:title>
        <c:numFmt formatCode="#,##0.0;#,##0.0;&quot;-&quot;" sourceLinked="1"/>
        <c:majorTickMark val="out"/>
        <c:minorTickMark val="none"/>
        <c:tickLblPos val="nextTo"/>
        <c:crossAx val="3792533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0.48148411686252618</c:v>
                </c:pt>
                <c:pt idx="1">
                  <c:v>28.050509307659048</c:v>
                </c:pt>
                <c:pt idx="2">
                  <c:v>52.85524277636987</c:v>
                </c:pt>
                <c:pt idx="3">
                  <c:v>18.612763799108553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F-4964-9D11-183A1B77831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1.0414364906280322</c:v>
                </c:pt>
                <c:pt idx="1">
                  <c:v>36.771482830068429</c:v>
                </c:pt>
                <c:pt idx="2">
                  <c:v>41.266600696212457</c:v>
                </c:pt>
                <c:pt idx="3">
                  <c:v>20.920479983091063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CF-4964-9D11-183A1B778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254496"/>
        <c:axId val="379254888"/>
      </c:barChart>
      <c:catAx>
        <c:axId val="379254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9254888"/>
        <c:crosses val="autoZero"/>
        <c:auto val="1"/>
        <c:lblAlgn val="ctr"/>
        <c:lblOffset val="100"/>
        <c:noMultiLvlLbl val="0"/>
      </c:catAx>
      <c:valAx>
        <c:axId val="3792548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1" i="0" baseline="0" dirty="0">
                    <a:effectLst/>
                  </a:rPr>
                  <a:t>in % </a:t>
                </a:r>
                <a:endParaRPr lang="de-DE" dirty="0">
                  <a:effectLst/>
                </a:endParaRPr>
              </a:p>
            </c:rich>
          </c:tx>
          <c:overlay val="0"/>
        </c:title>
        <c:numFmt formatCode="#,##0.0;#,##0.0;&quot;-&quot;" sourceLinked="1"/>
        <c:majorTickMark val="out"/>
        <c:minorTickMark val="none"/>
        <c:tickLblPos val="nextTo"/>
        <c:crossAx val="379254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2.4495300294069891</c:v>
                </c:pt>
                <c:pt idx="1">
                  <c:v>37.926446445001709</c:v>
                </c:pt>
                <c:pt idx="2">
                  <c:v>51.525825831243566</c:v>
                </c:pt>
                <c:pt idx="3">
                  <c:v>8.0986487217882335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C-440F-8AF3-FB012C6B59F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1.6476490491191227</c:v>
                </c:pt>
                <c:pt idx="1">
                  <c:v>42.706335316765838</c:v>
                </c:pt>
                <c:pt idx="2">
                  <c:v>40.668766771671919</c:v>
                </c:pt>
                <c:pt idx="3">
                  <c:v>14.977248862443121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3C-440F-8AF3-FB012C6B5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255672"/>
        <c:axId val="379256064"/>
      </c:barChart>
      <c:catAx>
        <c:axId val="379255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9256064"/>
        <c:crosses val="autoZero"/>
        <c:auto val="1"/>
        <c:lblAlgn val="ctr"/>
        <c:lblOffset val="100"/>
        <c:noMultiLvlLbl val="0"/>
      </c:catAx>
      <c:valAx>
        <c:axId val="3792560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1" i="0" baseline="0" dirty="0">
                    <a:effectLst/>
                  </a:rPr>
                  <a:t>in % </a:t>
                </a:r>
                <a:endParaRPr lang="de-DE" dirty="0">
                  <a:effectLst/>
                </a:endParaRPr>
              </a:p>
            </c:rich>
          </c:tx>
          <c:overlay val="0"/>
        </c:title>
        <c:numFmt formatCode="#,##0.0;#,##0.0;&quot;-&quot;" sourceLinked="1"/>
        <c:majorTickMark val="out"/>
        <c:minorTickMark val="none"/>
        <c:tickLblPos val="nextTo"/>
        <c:crossAx val="3792556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AT" dirty="0"/>
              <a:t>In %</a:t>
            </a:r>
          </a:p>
        </c:rich>
      </c:tx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Buben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0.0</c:formatCode>
                <c:ptCount val="4"/>
                <c:pt idx="0">
                  <c:v>2.2999999999999998</c:v>
                </c:pt>
                <c:pt idx="1">
                  <c:v>2.2999999999999998</c:v>
                </c:pt>
                <c:pt idx="2">
                  <c:v>17.100000000000001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B5-4460-A0F7-1E9D005A698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Mädchen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0.0</c:formatCode>
                <c:ptCount val="4"/>
                <c:pt idx="0">
                  <c:v>5.2</c:v>
                </c:pt>
                <c:pt idx="1">
                  <c:v>73.3</c:v>
                </c:pt>
                <c:pt idx="2">
                  <c:v>16.2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B5-4460-A0F7-1E9D005A6983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Gesamt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Tabelle1!$D$2:$D$5</c:f>
              <c:numCache>
                <c:formatCode>0.0</c:formatCode>
                <c:ptCount val="4"/>
                <c:pt idx="0">
                  <c:v>3.8</c:v>
                </c:pt>
                <c:pt idx="1">
                  <c:v>72.2</c:v>
                </c:pt>
                <c:pt idx="2">
                  <c:v>16.7</c:v>
                </c:pt>
                <c:pt idx="3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B5-4460-A0F7-1E9D005A6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180160"/>
        <c:axId val="147186048"/>
      </c:barChart>
      <c:catAx>
        <c:axId val="147180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7186048"/>
        <c:crosses val="autoZero"/>
        <c:auto val="1"/>
        <c:lblAlgn val="ctr"/>
        <c:lblOffset val="100"/>
        <c:noMultiLvlLbl val="0"/>
      </c:catAx>
      <c:valAx>
        <c:axId val="14718604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47180160"/>
        <c:crosses val="autoZero"/>
        <c:crossBetween val="between"/>
      </c:valAx>
      <c:spPr>
        <a:blipFill>
          <a:blip xmlns:r="http://schemas.openxmlformats.org/officeDocument/2006/relationships" r:embed="rId1">
            <a:alphaModFix amt="25000"/>
          </a:blip>
          <a:stretch>
            <a:fillRect/>
          </a:stretch>
        </a:blipFill>
      </c:spPr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2008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c:spPr>
          <c:invertIfNegative val="0"/>
          <c:cat>
            <c:strRef>
              <c:f>Tabelle1!$A$2:$A$9</c:f>
              <c:strCache>
                <c:ptCount val="8"/>
                <c:pt idx="0">
                  <c:v>Afrika (Subsahara)</c:v>
                </c:pt>
                <c:pt idx="1">
                  <c:v>Nordafrika und Mittlerer Osten</c:v>
                </c:pt>
                <c:pt idx="2">
                  <c:v>Lateinamerika</c:v>
                </c:pt>
                <c:pt idx="3">
                  <c:v>Ostasien</c:v>
                </c:pt>
                <c:pt idx="4">
                  <c:v>Südasien</c:v>
                </c:pt>
                <c:pt idx="5">
                  <c:v>Südostasien</c:v>
                </c:pt>
                <c:pt idx="6">
                  <c:v>Europa</c:v>
                </c:pt>
                <c:pt idx="7">
                  <c:v>Nordamerika (Länder mit höherem Einkommen)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23</c:v>
                </c:pt>
                <c:pt idx="1">
                  <c:v>58</c:v>
                </c:pt>
                <c:pt idx="2">
                  <c:v>57</c:v>
                </c:pt>
                <c:pt idx="3">
                  <c:v>26</c:v>
                </c:pt>
                <c:pt idx="4">
                  <c:v>12</c:v>
                </c:pt>
                <c:pt idx="5">
                  <c:v>22</c:v>
                </c:pt>
                <c:pt idx="6">
                  <c:v>58</c:v>
                </c:pt>
                <c:pt idx="7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BE-4B86-AFD1-5A7FE1C4A351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1980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c:spPr>
          <c:invertIfNegative val="0"/>
          <c:cat>
            <c:strRef>
              <c:f>Tabelle1!$A$2:$A$9</c:f>
              <c:strCache>
                <c:ptCount val="8"/>
                <c:pt idx="0">
                  <c:v>Afrika (Subsahara)</c:v>
                </c:pt>
                <c:pt idx="1">
                  <c:v>Nordafrika und Mittlerer Osten</c:v>
                </c:pt>
                <c:pt idx="2">
                  <c:v>Lateinamerika</c:v>
                </c:pt>
                <c:pt idx="3">
                  <c:v>Ostasien</c:v>
                </c:pt>
                <c:pt idx="4">
                  <c:v>Südasien</c:v>
                </c:pt>
                <c:pt idx="5">
                  <c:v>Südostasien</c:v>
                </c:pt>
                <c:pt idx="6">
                  <c:v>Europa</c:v>
                </c:pt>
                <c:pt idx="7">
                  <c:v>Nordamerika (Länder mit höherem Einkommen)</c:v>
                </c:pt>
              </c:strCache>
            </c:strRef>
          </c:cat>
          <c:val>
            <c:numRef>
              <c:f>Tabelle1!$C$2:$C$9</c:f>
              <c:numCache>
                <c:formatCode>General</c:formatCode>
                <c:ptCount val="8"/>
                <c:pt idx="0">
                  <c:v>12</c:v>
                </c:pt>
                <c:pt idx="1">
                  <c:v>34</c:v>
                </c:pt>
                <c:pt idx="2">
                  <c:v>30</c:v>
                </c:pt>
                <c:pt idx="3">
                  <c:v>14</c:v>
                </c:pt>
                <c:pt idx="4">
                  <c:v>9</c:v>
                </c:pt>
                <c:pt idx="5">
                  <c:v>7</c:v>
                </c:pt>
                <c:pt idx="6">
                  <c:v>47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BE-4B86-AFD1-5A7FE1C4A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256848"/>
        <c:axId val="376870936"/>
      </c:barChart>
      <c:catAx>
        <c:axId val="3792568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76870936"/>
        <c:crosses val="autoZero"/>
        <c:auto val="1"/>
        <c:lblAlgn val="ctr"/>
        <c:lblOffset val="100"/>
        <c:noMultiLvlLbl val="0"/>
      </c:catAx>
      <c:valAx>
        <c:axId val="37687093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In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9256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FAFA5-B46A-40E0-ADDF-C06A211B2EC5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795EB-90FA-4116-B756-2DF65BDA35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124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061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93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7106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881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3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205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739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597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3633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170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51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9FE98-1739-46C0-A223-5FD80D5E0C2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89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hyperlink" Target="http://www.bbc.co.uk/news/health-18770328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none" strike="noStrike" dirty="0">
                <a:effectLst/>
              </a:rPr>
              <a:t>Body-Mass-Index (BMI)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none" strike="noStrike" dirty="0" err="1">
                <a:effectLst/>
              </a:rPr>
              <a:t>nach</a:t>
            </a:r>
            <a:r>
              <a:rPr lang="en-US" u="none" strike="noStrike" dirty="0">
                <a:effectLst/>
              </a:rPr>
              <a:t> WHO-Definition 2009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9092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none" strike="noStrike" dirty="0">
                <a:effectLst/>
              </a:rPr>
              <a:t>Body-Mass-Index (BMI)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789708"/>
              </p:ext>
            </p:extLst>
          </p:nvPr>
        </p:nvGraphicFramePr>
        <p:xfrm>
          <a:off x="395536" y="2420888"/>
          <a:ext cx="82296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A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BMI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200" dirty="0"/>
                        <a:t>Untergewicht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&lt; 18,5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200" dirty="0"/>
                        <a:t>Normalgewicht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18,5 - &lt; 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200" dirty="0"/>
                        <a:t>Übergewicht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/>
                        <a:t>25,0 - &lt; 30,0</a:t>
                      </a:r>
                      <a:endParaRPr lang="de-A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3200" dirty="0"/>
                        <a:t>Adipositas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30,0 und mehr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483768" y="126876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Klassifizierungstabelle der WHO</a:t>
            </a:r>
          </a:p>
        </p:txBody>
      </p:sp>
    </p:spTree>
    <p:extLst>
      <p:ext uri="{BB962C8B-B14F-4D97-AF65-F5344CB8AC3E}">
        <p14:creationId xmlns:p14="http://schemas.microsoft.com/office/powerpoint/2010/main" val="46464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Berechnung des BMI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55576" y="184482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Körpergewicht (in Kilogramm) dividiert durch das Quadrat der Körpergröße (in Meter)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357BDD45-1008-7FBD-2DC0-52634422F5AD}"/>
                  </a:ext>
                </a:extLst>
              </p:cNvPr>
              <p:cNvSpPr txBox="1"/>
              <p:nvPr/>
            </p:nvSpPr>
            <p:spPr>
              <a:xfrm>
                <a:off x="2843808" y="3081031"/>
                <a:ext cx="2897716" cy="1298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AT" sz="4400" b="0" i="1" smtClean="0">
                          <a:latin typeface="Cambria Math" panose="02040503050406030204" pitchFamily="18" charset="0"/>
                        </a:rPr>
                        <m:t>𝐵𝑀𝐼</m:t>
                      </m:r>
                      <m:r>
                        <a:rPr lang="de-AT" sz="4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AT" sz="4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AT" sz="4400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r>
                            <a:rPr lang="de-AT" sz="4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de-AT" sz="4400" b="0" i="1" smtClean="0">
                              <a:latin typeface="Cambria Math" panose="02040503050406030204" pitchFamily="18" charset="0"/>
                            </a:rPr>
                            <m:t>²</m:t>
                          </m:r>
                        </m:den>
                      </m:f>
                      <m:r>
                        <a:rPr lang="de-AT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AT" sz="4400" dirty="0"/>
              </a:p>
            </p:txBody>
          </p:sp>
        </mc:Choice>
        <mc:Fallback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357BDD45-1008-7FBD-2DC0-52634422F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3081031"/>
                <a:ext cx="2897716" cy="12989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59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15 bis unter 30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42539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418180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30 bis unter 45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2690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3192969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45 bis unter 60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413156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295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60 bis unter 75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37545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5168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ab 75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13981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327996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Schulkinder (7 bis 14 Jahre)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955578"/>
              </p:ext>
            </p:extLst>
          </p:nvPr>
        </p:nvGraphicFramePr>
        <p:xfrm>
          <a:off x="1187624" y="2098221"/>
          <a:ext cx="6408711" cy="3491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219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Übergewicht Erwachsene global</a:t>
            </a:r>
            <a:br>
              <a:rPr lang="de-AT" dirty="0"/>
            </a:br>
            <a:r>
              <a:rPr lang="de-AT" sz="2700" dirty="0"/>
              <a:t>BMI &gt; 25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294326"/>
              </p:ext>
            </p:extLst>
          </p:nvPr>
        </p:nvGraphicFramePr>
        <p:xfrm>
          <a:off x="457200" y="1600200"/>
          <a:ext cx="8229600" cy="449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Quelle: Overeas Development Institute</a:t>
            </a:r>
          </a:p>
        </p:txBody>
      </p:sp>
    </p:spTree>
    <p:extLst>
      <p:ext uri="{BB962C8B-B14F-4D97-AF65-F5344CB8AC3E}">
        <p14:creationId xmlns:p14="http://schemas.microsoft.com/office/powerpoint/2010/main" val="328683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Where are you on the global fat scale?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1802074" y="454977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Calcuator</a:t>
            </a:r>
            <a:r>
              <a:rPr lang="en-US" b="1" dirty="0"/>
              <a:t>: </a:t>
            </a:r>
            <a:r>
              <a:rPr lang="en-US" b="1" dirty="0">
                <a:hlinkClick r:id="rId2"/>
              </a:rPr>
              <a:t>http://www.bbc.co.uk/news/health-18770328</a:t>
            </a:r>
            <a:endParaRPr lang="en-US" b="1" dirty="0"/>
          </a:p>
        </p:txBody>
      </p:sp>
      <p:pic>
        <p:nvPicPr>
          <p:cNvPr id="1026" name="Picture 2" descr="C:\Users\Christian\AppData\Local\Microsoft\Windows\Temporary Internet Files\Content.IE5\XA5861GN\MC90003707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456" y="2420888"/>
            <a:ext cx="1847088" cy="153619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8917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Bildschirmpräsentation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Larissa</vt:lpstr>
      <vt:lpstr>Body-Mass-Index (BMI)</vt:lpstr>
      <vt:lpstr>Body-Mass-Index (BMI)</vt:lpstr>
      <vt:lpstr>Berechnung des BMI</vt:lpstr>
      <vt:lpstr>Alter: 15 bis unter 30 Jahre</vt:lpstr>
      <vt:lpstr>Alter: 30 bis unter 45 Jahre</vt:lpstr>
      <vt:lpstr>Alter: 45 bis unter 60 Jahre</vt:lpstr>
      <vt:lpstr>Alter: 60 bis unter 75 Jahre</vt:lpstr>
      <vt:lpstr>Alter: ab 75</vt:lpstr>
      <vt:lpstr>Schulkinder (7 bis 14 Jahre)</vt:lpstr>
      <vt:lpstr>Übergewicht Erwachsene global BMI &gt; 25</vt:lpstr>
      <vt:lpstr>Where are you on the global fat scale?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Body-Mass-Index (BMI)</dc:title>
  <dc:creator>EASY4ME</dc:creator>
  <cp:lastModifiedBy>Alois Klotz</cp:lastModifiedBy>
  <cp:revision>26</cp:revision>
  <dcterms:created xsi:type="dcterms:W3CDTF">2013-12-30T15:58:16Z</dcterms:created>
  <dcterms:modified xsi:type="dcterms:W3CDTF">2022-08-17T08:24:24Z</dcterms:modified>
</cp:coreProperties>
</file>