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98" y="3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Tabelle1!$A$2</c:f>
              <c:strCache>
                <c:ptCount val="1"/>
                <c:pt idx="0">
                  <c:v>Internat Tourismus, Einnahmen, USD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0-B279-4706-B1F6-387E40DADE4C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1-B279-4706-B1F6-387E40DADE4C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2-B279-4706-B1F6-387E40DADE4C}"/>
              </c:ext>
            </c:extLst>
          </c:dPt>
          <c:cat>
            <c:strRef>
              <c:f>Tabelle1!$B$1:$D$1</c:f>
              <c:strCache>
                <c:ptCount val="3"/>
                <c:pt idx="0">
                  <c:v>1995</c:v>
                </c:pt>
                <c:pt idx="1">
                  <c:v>2005</c:v>
                </c:pt>
                <c:pt idx="2">
                  <c:v>2011</c:v>
                </c:pt>
              </c:strCache>
            </c:strRef>
          </c:cat>
          <c:val>
            <c:numRef>
              <c:f>Tabelle1!$B$2:$D$2</c:f>
              <c:numCache>
                <c:formatCode>General</c:formatCode>
                <c:ptCount val="3"/>
                <c:pt idx="0">
                  <c:v>278000000</c:v>
                </c:pt>
                <c:pt idx="1">
                  <c:v>363000000</c:v>
                </c:pt>
                <c:pt idx="2">
                  <c:v>645000000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4-44A5-BCEF-C6C75A1B5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31815552"/>
        <c:axId val="31817088"/>
      </c:barChart>
      <c:lineChart>
        <c:grouping val="standard"/>
        <c:varyColors val="0"/>
        <c:ser>
          <c:idx val="1"/>
          <c:order val="1"/>
          <c:tx>
            <c:strRef>
              <c:f>Tabelle1!$A$3</c:f>
              <c:strCache>
                <c:ptCount val="1"/>
                <c:pt idx="0">
                  <c:v>Tourismuseinnahmen in % zum gesamten Export</c:v>
                </c:pt>
              </c:strCache>
            </c:strRef>
          </c:tx>
          <c:marker>
            <c:symbol val="none"/>
          </c:marker>
          <c:cat>
            <c:strRef>
              <c:f>Tabelle1!$B$1:$D$1</c:f>
              <c:strCache>
                <c:ptCount val="3"/>
                <c:pt idx="0">
                  <c:v>1995</c:v>
                </c:pt>
                <c:pt idx="1">
                  <c:v>2005</c:v>
                </c:pt>
                <c:pt idx="2">
                  <c:v>2011</c:v>
                </c:pt>
              </c:strCache>
            </c:strRef>
          </c:cat>
          <c:val>
            <c:numRef>
              <c:f>Tabelle1!$B$3:$D$3</c:f>
              <c:numCache>
                <c:formatCode>General</c:formatCode>
                <c:ptCount val="3"/>
                <c:pt idx="1">
                  <c:v>14.6</c:v>
                </c:pt>
                <c:pt idx="2">
                  <c:v>12.1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84-44A5-BCEF-C6C75A1B5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36800"/>
        <c:axId val="31835264"/>
      </c:lineChart>
      <c:catAx>
        <c:axId val="31815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817088"/>
        <c:crosses val="autoZero"/>
        <c:auto val="1"/>
        <c:lblAlgn val="ctr"/>
        <c:lblOffset val="100"/>
        <c:noMultiLvlLbl val="0"/>
      </c:catAx>
      <c:valAx>
        <c:axId val="3181708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31815552"/>
        <c:crosses val="autoZero"/>
        <c:crossBetween val="between"/>
      </c:valAx>
      <c:valAx>
        <c:axId val="318352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31836800"/>
        <c:crosses val="max"/>
        <c:crossBetween val="between"/>
        <c:majorUnit val="2"/>
      </c:valAx>
      <c:catAx>
        <c:axId val="31836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835264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1600">
              <a:solidFill>
                <a:schemeClr val="accent1">
                  <a:lumMod val="75000"/>
                </a:schemeClr>
              </a:solidFill>
            </a:defRPr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4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2388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119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588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6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6788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156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410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237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522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739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6915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24EA3-6103-42C4-840E-DCF72DA8A5CA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125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http://www.bmz.d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streetmap.or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Namibia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412912" y="518825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i="1" dirty="0"/>
              <a:t>Weitere Infos: </a:t>
            </a:r>
            <a:r>
              <a:rPr lang="de-AT" dirty="0">
                <a:hlinkClick r:id="rId2"/>
              </a:rPr>
              <a:t>BMZ</a:t>
            </a:r>
            <a:endParaRPr lang="de-AT" dirty="0"/>
          </a:p>
        </p:txBody>
      </p:sp>
      <p:sp>
        <p:nvSpPr>
          <p:cNvPr id="3" name="Interaktive Schaltfläche: Zur Startseite wechseln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E1867AC-691C-E1BB-5533-EC12733A7569}"/>
              </a:ext>
            </a:extLst>
          </p:cNvPr>
          <p:cNvSpPr/>
          <p:nvPr/>
        </p:nvSpPr>
        <p:spPr>
          <a:xfrm>
            <a:off x="6023992" y="5445224"/>
            <a:ext cx="1080120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35003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Vielvölkerstaat Namibia (Auswahl)</a:t>
            </a:r>
          </a:p>
        </p:txBody>
      </p:sp>
      <p:sp>
        <p:nvSpPr>
          <p:cNvPr id="4" name="Flussdiagramm: Prozess 3"/>
          <p:cNvSpPr/>
          <p:nvPr/>
        </p:nvSpPr>
        <p:spPr>
          <a:xfrm>
            <a:off x="2855640" y="2348880"/>
            <a:ext cx="1872208" cy="864096"/>
          </a:xfrm>
          <a:prstGeom prst="flowChartProcess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Weiße</a:t>
            </a:r>
          </a:p>
        </p:txBody>
      </p:sp>
      <p:sp>
        <p:nvSpPr>
          <p:cNvPr id="8" name="Flussdiagramm: Prozess 7"/>
          <p:cNvSpPr/>
          <p:nvPr/>
        </p:nvSpPr>
        <p:spPr>
          <a:xfrm>
            <a:off x="5447928" y="3789040"/>
            <a:ext cx="2160240" cy="720080"/>
          </a:xfrm>
          <a:prstGeom prst="flowChartProcess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Buschmänner</a:t>
            </a:r>
          </a:p>
        </p:txBody>
      </p:sp>
      <p:sp>
        <p:nvSpPr>
          <p:cNvPr id="9" name="Flussdiagramm: Prozess 8"/>
          <p:cNvSpPr/>
          <p:nvPr/>
        </p:nvSpPr>
        <p:spPr>
          <a:xfrm>
            <a:off x="2855640" y="4869160"/>
            <a:ext cx="1728192" cy="720080"/>
          </a:xfrm>
          <a:prstGeom prst="flowChartProcess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Herero</a:t>
            </a:r>
          </a:p>
        </p:txBody>
      </p:sp>
      <p:sp>
        <p:nvSpPr>
          <p:cNvPr id="10" name="Flussdiagramm: Prozess 9"/>
          <p:cNvSpPr/>
          <p:nvPr/>
        </p:nvSpPr>
        <p:spPr>
          <a:xfrm>
            <a:off x="7608168" y="2204864"/>
            <a:ext cx="1872208" cy="792088"/>
          </a:xfrm>
          <a:prstGeom prst="flowChartProcess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>
                <a:solidFill>
                  <a:schemeClr val="tx1"/>
                </a:solidFill>
              </a:rPr>
              <a:t>Ovambo</a:t>
            </a:r>
            <a:endParaRPr lang="de-A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75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Wirtschaft</a:t>
            </a:r>
          </a:p>
        </p:txBody>
      </p:sp>
      <p:sp>
        <p:nvSpPr>
          <p:cNvPr id="3" name="Flussdiagramm: Prozess 2"/>
          <p:cNvSpPr/>
          <p:nvPr/>
        </p:nvSpPr>
        <p:spPr>
          <a:xfrm>
            <a:off x="2999656" y="2140414"/>
            <a:ext cx="1368152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Bergbau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724993" y="385175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Diamanten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2643808" y="4531186"/>
            <a:ext cx="114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Flussspat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4212293" y="429309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Uran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4406512" y="338352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Zink</a:t>
            </a:r>
          </a:p>
        </p:txBody>
      </p:sp>
      <p:sp>
        <p:nvSpPr>
          <p:cNvPr id="28" name="Flussdiagramm: Prozess 27"/>
          <p:cNvSpPr/>
          <p:nvPr/>
        </p:nvSpPr>
        <p:spPr>
          <a:xfrm>
            <a:off x="6240016" y="2154998"/>
            <a:ext cx="1872208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Landwirtschaft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5375921" y="3763555"/>
            <a:ext cx="2072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Viehzucht</a:t>
            </a:r>
            <a:br>
              <a:rPr lang="de-AT" dirty="0"/>
            </a:br>
            <a:r>
              <a:rPr lang="de-AT" dirty="0"/>
              <a:t>(Rinder, Schafe…)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7470809" y="3969931"/>
            <a:ext cx="2031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Anbau von </a:t>
            </a:r>
            <a:r>
              <a:rPr lang="de-AT" dirty="0" err="1"/>
              <a:t>Hoodia</a:t>
            </a:r>
            <a:br>
              <a:rPr lang="de-AT" dirty="0"/>
            </a:br>
            <a:r>
              <a:rPr lang="de-AT" dirty="0"/>
              <a:t>(für </a:t>
            </a:r>
            <a:r>
              <a:rPr lang="de-AT" dirty="0" err="1"/>
              <a:t>Arzeneimittel</a:t>
            </a:r>
            <a:r>
              <a:rPr lang="de-AT" dirty="0"/>
              <a:t>)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7986210" y="3382413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Oliven, Wein, Datteln …</a:t>
            </a:r>
          </a:p>
        </p:txBody>
      </p:sp>
      <p:cxnSp>
        <p:nvCxnSpPr>
          <p:cNvPr id="47" name="Gewinkelte Verbindung 46"/>
          <p:cNvCxnSpPr>
            <a:stCxn id="3" idx="1"/>
          </p:cNvCxnSpPr>
          <p:nvPr/>
        </p:nvCxnSpPr>
        <p:spPr>
          <a:xfrm rot="10800000" flipV="1">
            <a:off x="2518148" y="2392442"/>
            <a:ext cx="481508" cy="1371112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>
            <a:endCxn id="18" idx="0"/>
          </p:cNvCxnSpPr>
          <p:nvPr/>
        </p:nvCxnSpPr>
        <p:spPr>
          <a:xfrm flipH="1">
            <a:off x="3215680" y="2644470"/>
            <a:ext cx="72008" cy="18867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>
            <a:stCxn id="3" idx="2"/>
            <a:endCxn id="19" idx="0"/>
          </p:cNvCxnSpPr>
          <p:nvPr/>
        </p:nvCxnSpPr>
        <p:spPr>
          <a:xfrm>
            <a:off x="3683733" y="2644470"/>
            <a:ext cx="852597" cy="164862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winkelte Verbindung 62"/>
          <p:cNvCxnSpPr/>
          <p:nvPr/>
        </p:nvCxnSpPr>
        <p:spPr>
          <a:xfrm rot="10800000" flipV="1">
            <a:off x="5758508" y="2380633"/>
            <a:ext cx="481508" cy="1371112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66"/>
          <p:cNvCxnSpPr/>
          <p:nvPr/>
        </p:nvCxnSpPr>
        <p:spPr>
          <a:xfrm>
            <a:off x="7519798" y="2621050"/>
            <a:ext cx="386225" cy="13278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winkelte Verbindung 68"/>
          <p:cNvCxnSpPr>
            <a:stCxn id="28" idx="3"/>
          </p:cNvCxnSpPr>
          <p:nvPr/>
        </p:nvCxnSpPr>
        <p:spPr>
          <a:xfrm>
            <a:off x="8112225" y="2407026"/>
            <a:ext cx="637583" cy="877958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Verbinder: gewinkelt 4">
            <a:extLst>
              <a:ext uri="{FF2B5EF4-FFF2-40B4-BE49-F238E27FC236}">
                <a16:creationId xmlns:a16="http://schemas.microsoft.com/office/drawing/2014/main" id="{1DC3AC2D-66C6-F496-FF8F-1690BDFB9186}"/>
              </a:ext>
            </a:extLst>
          </p:cNvPr>
          <p:cNvCxnSpPr>
            <a:stCxn id="3" idx="3"/>
            <a:endCxn id="20" idx="0"/>
          </p:cNvCxnSpPr>
          <p:nvPr/>
        </p:nvCxnSpPr>
        <p:spPr>
          <a:xfrm>
            <a:off x="4367808" y="2392442"/>
            <a:ext cx="362740" cy="991079"/>
          </a:xfrm>
          <a:prstGeom prst="bentConnector2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996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Tourismus in Namibia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0633009"/>
              </p:ext>
            </p:extLst>
          </p:nvPr>
        </p:nvGraphicFramePr>
        <p:xfrm>
          <a:off x="1343472" y="1600201"/>
          <a:ext cx="964907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035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E7400983-7E45-6AAA-CEAC-654FBECE80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4716611"/>
              </p:ext>
            </p:extLst>
          </p:nvPr>
        </p:nvGraphicFramePr>
        <p:xfrm>
          <a:off x="4157663" y="1530350"/>
          <a:ext cx="3875087" cy="379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875289" imgH="3793813" progId="Excel.Sheet.12">
                  <p:embed/>
                </p:oleObj>
              </mc:Choice>
              <mc:Fallback>
                <p:oleObj name="Worksheet" r:id="rId2" imgW="3875289" imgH="37938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57663" y="1530350"/>
                        <a:ext cx="3875087" cy="379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881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B5D0D0"/>
              </a:clrFrom>
              <a:clrTo>
                <a:srgbClr val="B5D0D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5" y="1628800"/>
            <a:ext cx="7454867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176121" y="6093296"/>
            <a:ext cx="2520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© </a:t>
            </a:r>
            <a:r>
              <a:rPr lang="de-AT" sz="1200" dirty="0" err="1">
                <a:hlinkClick r:id="rId3"/>
              </a:rPr>
              <a:t>OpenStreetMap</a:t>
            </a:r>
            <a:r>
              <a:rPr lang="de-AT" sz="1200" dirty="0">
                <a:hlinkClick r:id="rId3"/>
              </a:rPr>
              <a:t>-Mitwirkende</a:t>
            </a:r>
            <a:endParaRPr lang="de-AT" sz="12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F768F85-5F6D-7297-18E8-3F45695D8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63" y="1833938"/>
            <a:ext cx="3468337" cy="358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0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0070C0"/>
          </a:solidFill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</Words>
  <Application>Microsoft Office PowerPoint</Application>
  <PresentationFormat>Breitbild</PresentationFormat>
  <Paragraphs>19</Paragraphs>
  <Slides>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Larissa</vt:lpstr>
      <vt:lpstr>Microsoft Excel-Arbeitsblatt</vt:lpstr>
      <vt:lpstr>Namibia</vt:lpstr>
      <vt:lpstr>Vielvölkerstaat Namibia (Auswahl)</vt:lpstr>
      <vt:lpstr>Wirtschaft</vt:lpstr>
      <vt:lpstr>Tourismus in Namibia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Alois Klotz</cp:lastModifiedBy>
  <cp:revision>28</cp:revision>
  <dcterms:created xsi:type="dcterms:W3CDTF">2013-12-26T08:40:48Z</dcterms:created>
  <dcterms:modified xsi:type="dcterms:W3CDTF">2022-08-17T13:19:18Z</dcterms:modified>
</cp:coreProperties>
</file>