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71" r:id="rId1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30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C45A2DDE-6367-4CAF-8C15-49A6E444D5A1}"/>
    <pc:docChg chg="undo custSel addSld modSld">
      <pc:chgData name="Alois Klotz" userId="0e7873f3-c968-46a8-ac9c-5d38456ab073" providerId="ADAL" clId="{C45A2DDE-6367-4CAF-8C15-49A6E444D5A1}" dt="2025-03-29T20:56:45.028" v="17" actId="108"/>
      <pc:docMkLst>
        <pc:docMk/>
      </pc:docMkLst>
      <pc:sldChg chg="addSp modSp add mod">
        <pc:chgData name="Alois Klotz" userId="0e7873f3-c968-46a8-ac9c-5d38456ab073" providerId="ADAL" clId="{C45A2DDE-6367-4CAF-8C15-49A6E444D5A1}" dt="2025-03-29T20:56:45.028" v="17" actId="108"/>
        <pc:sldMkLst>
          <pc:docMk/>
          <pc:sldMk cId="1529408385" sldId="271"/>
        </pc:sldMkLst>
        <pc:cxnChg chg="add mod">
          <ac:chgData name="Alois Klotz" userId="0e7873f3-c968-46a8-ac9c-5d38456ab073" providerId="ADAL" clId="{C45A2DDE-6367-4CAF-8C15-49A6E444D5A1}" dt="2025-03-29T20:55:59.987" v="3" actId="1582"/>
          <ac:cxnSpMkLst>
            <pc:docMk/>
            <pc:sldMk cId="1529408385" sldId="271"/>
            <ac:cxnSpMk id="17" creationId="{EA238B6C-C90C-45DA-852A-BBDCCED6CE67}"/>
          </ac:cxnSpMkLst>
        </pc:cxnChg>
        <pc:cxnChg chg="add mod">
          <ac:chgData name="Alois Klotz" userId="0e7873f3-c968-46a8-ac9c-5d38456ab073" providerId="ADAL" clId="{C45A2DDE-6367-4CAF-8C15-49A6E444D5A1}" dt="2025-03-29T20:56:08.104" v="6" actId="14100"/>
          <ac:cxnSpMkLst>
            <pc:docMk/>
            <pc:sldMk cId="1529408385" sldId="271"/>
            <ac:cxnSpMk id="19" creationId="{2CFAFAF0-99C1-4351-BEA4-88F79A8C7389}"/>
          </ac:cxnSpMkLst>
        </pc:cxnChg>
        <pc:cxnChg chg="add mod">
          <ac:chgData name="Alois Klotz" userId="0e7873f3-c968-46a8-ac9c-5d38456ab073" providerId="ADAL" clId="{C45A2DDE-6367-4CAF-8C15-49A6E444D5A1}" dt="2025-03-29T20:56:15.671" v="9" actId="14100"/>
          <ac:cxnSpMkLst>
            <pc:docMk/>
            <pc:sldMk cId="1529408385" sldId="271"/>
            <ac:cxnSpMk id="21" creationId="{BC536ADE-46DA-4C5E-8000-1121C6D04A33}"/>
          </ac:cxnSpMkLst>
        </pc:cxnChg>
        <pc:cxnChg chg="add mod">
          <ac:chgData name="Alois Klotz" userId="0e7873f3-c968-46a8-ac9c-5d38456ab073" providerId="ADAL" clId="{C45A2DDE-6367-4CAF-8C15-49A6E444D5A1}" dt="2025-03-29T20:56:45.028" v="17" actId="108"/>
          <ac:cxnSpMkLst>
            <pc:docMk/>
            <pc:sldMk cId="1529408385" sldId="271"/>
            <ac:cxnSpMk id="23" creationId="{F3F3DEAB-BF5E-492A-A333-71CA5648A669}"/>
          </ac:cxnSpMkLst>
        </pc:cxnChg>
        <pc:cxnChg chg="add mod">
          <ac:chgData name="Alois Klotz" userId="0e7873f3-c968-46a8-ac9c-5d38456ab073" providerId="ADAL" clId="{C45A2DDE-6367-4CAF-8C15-49A6E444D5A1}" dt="2025-03-29T20:56:33.965" v="15" actId="14100"/>
          <ac:cxnSpMkLst>
            <pc:docMk/>
            <pc:sldMk cId="1529408385" sldId="271"/>
            <ac:cxnSpMk id="25" creationId="{6F8E78E4-6A5F-492C-BE2C-F98FFC3C20A4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DD6-7948-4205-A1DA-A7EF29B8FFFE}" type="datetimeFigureOut">
              <a:rPr lang="de-DE" smtClean="0"/>
              <a:t>29.03.2025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987E2-270E-49B7-BB35-9FAC3985E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2585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DD6-7948-4205-A1DA-A7EF29B8FFFE}" type="datetimeFigureOut">
              <a:rPr lang="de-DE" smtClean="0"/>
              <a:t>29.03.2025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987E2-270E-49B7-BB35-9FAC3985E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7361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DD6-7948-4205-A1DA-A7EF29B8FFFE}" type="datetimeFigureOut">
              <a:rPr lang="de-DE" smtClean="0"/>
              <a:t>29.03.2025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987E2-270E-49B7-BB35-9FAC3985E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420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DD6-7948-4205-A1DA-A7EF29B8FFFE}" type="datetimeFigureOut">
              <a:rPr lang="de-DE" smtClean="0"/>
              <a:t>29.03.2025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987E2-270E-49B7-BB35-9FAC3985E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469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DD6-7948-4205-A1DA-A7EF29B8FFFE}" type="datetimeFigureOut">
              <a:rPr lang="de-DE" smtClean="0"/>
              <a:t>29.03.2025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987E2-270E-49B7-BB35-9FAC3985E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644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DD6-7948-4205-A1DA-A7EF29B8FFFE}" type="datetimeFigureOut">
              <a:rPr lang="de-DE" smtClean="0"/>
              <a:t>29.03.2025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987E2-270E-49B7-BB35-9FAC3985E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6967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DD6-7948-4205-A1DA-A7EF29B8FFFE}" type="datetimeFigureOut">
              <a:rPr lang="de-DE" smtClean="0"/>
              <a:t>29.03.2025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987E2-270E-49B7-BB35-9FAC3985E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7464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DD6-7948-4205-A1DA-A7EF29B8FFFE}" type="datetimeFigureOut">
              <a:rPr lang="de-DE" smtClean="0"/>
              <a:t>29.03.2025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987E2-270E-49B7-BB35-9FAC3985E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5983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DD6-7948-4205-A1DA-A7EF29B8FFFE}" type="datetimeFigureOut">
              <a:rPr lang="de-DE" smtClean="0"/>
              <a:t>29.03.2025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987E2-270E-49B7-BB35-9FAC3985E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0884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DD6-7948-4205-A1DA-A7EF29B8FFFE}" type="datetimeFigureOut">
              <a:rPr lang="de-DE" smtClean="0"/>
              <a:t>29.03.2025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987E2-270E-49B7-BB35-9FAC3985E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7645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0BDD6-7948-4205-A1DA-A7EF29B8FFFE}" type="datetimeFigureOut">
              <a:rPr lang="de-DE" smtClean="0"/>
              <a:t>29.03.2025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987E2-270E-49B7-BB35-9FAC3985E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0374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0BDD6-7948-4205-A1DA-A7EF29B8FFFE}" type="datetimeFigureOut">
              <a:rPr lang="de-DE" smtClean="0"/>
              <a:t>29.03.2025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987E2-270E-49B7-BB35-9FAC3985E6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3881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b="1" i="1" dirty="0"/>
              <a:t>Software und Netzwerk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Easy4me</a:t>
            </a:r>
          </a:p>
        </p:txBody>
      </p:sp>
    </p:spTree>
    <p:extLst>
      <p:ext uri="{BB962C8B-B14F-4D97-AF65-F5344CB8AC3E}">
        <p14:creationId xmlns:p14="http://schemas.microsoft.com/office/powerpoint/2010/main" val="248031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Betriebssysteme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81100" y="1778000"/>
            <a:ext cx="10515600" cy="4351338"/>
          </a:xfrm>
        </p:spPr>
        <p:txBody>
          <a:bodyPr/>
          <a:lstStyle/>
          <a:p>
            <a:r>
              <a:rPr lang="de-DE" dirty="0"/>
              <a:t>Windows</a:t>
            </a:r>
            <a:r>
              <a:rPr lang="de-DE" dirty="0">
                <a:effectLst/>
              </a:rPr>
              <a:t> 10</a:t>
            </a:r>
          </a:p>
          <a:p>
            <a:r>
              <a:rPr lang="de-DE" dirty="0"/>
              <a:t>Linux</a:t>
            </a:r>
            <a:endParaRPr lang="de-DE" dirty="0">
              <a:effectLst/>
            </a:endParaRPr>
          </a:p>
          <a:p>
            <a:r>
              <a:rPr lang="de-DE" dirty="0"/>
              <a:t>iOS</a:t>
            </a:r>
            <a:endParaRPr lang="de-DE" dirty="0">
              <a:effectLst/>
            </a:endParaRPr>
          </a:p>
          <a:p>
            <a:r>
              <a:rPr lang="de-DE" dirty="0"/>
              <a:t>Android</a:t>
            </a:r>
            <a:endParaRPr lang="de-DE" dirty="0">
              <a:effectLst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928" y="1918447"/>
            <a:ext cx="3764551" cy="320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215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Beispiele für Anwendungsprogramme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76350" y="1776506"/>
            <a:ext cx="10515600" cy="4351338"/>
          </a:xfrm>
        </p:spPr>
        <p:txBody>
          <a:bodyPr/>
          <a:lstStyle/>
          <a:p>
            <a:r>
              <a:rPr lang="de-DE" dirty="0">
                <a:effectLst/>
              </a:rPr>
              <a:t>Word</a:t>
            </a:r>
          </a:p>
          <a:p>
            <a:r>
              <a:rPr lang="de-DE" dirty="0">
                <a:effectLst/>
              </a:rPr>
              <a:t>Excel</a:t>
            </a:r>
          </a:p>
          <a:p>
            <a:r>
              <a:rPr lang="de-DE" dirty="0" err="1">
                <a:effectLst/>
              </a:rPr>
              <a:t>Gimp</a:t>
            </a:r>
            <a:r>
              <a:rPr lang="de-DE" dirty="0">
                <a:effectLst/>
              </a:rPr>
              <a:t> (Bildbearbeitung)</a:t>
            </a:r>
          </a:p>
          <a:p>
            <a:r>
              <a:rPr lang="de-DE" dirty="0">
                <a:effectLst/>
              </a:rPr>
              <a:t>Writer (</a:t>
            </a:r>
            <a:r>
              <a:rPr lang="de-DE" dirty="0" err="1">
                <a:effectLst/>
              </a:rPr>
              <a:t>Libre</a:t>
            </a:r>
            <a:r>
              <a:rPr lang="de-DE" dirty="0">
                <a:effectLst/>
              </a:rPr>
              <a:t> Office)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684" y="1642363"/>
            <a:ext cx="5859188" cy="452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58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Software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de-DE" b="1" dirty="0"/>
              <a:t>Kommerzielle Software</a:t>
            </a:r>
            <a:r>
              <a:rPr lang="de-DE" dirty="0"/>
              <a:t>: ist kostenpflichtig z.B. Word, Windows 10, Photoshop, ….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de-DE" dirty="0"/>
              <a:t>Endbenutzerlizenz (EULA: </a:t>
            </a:r>
            <a:r>
              <a:rPr lang="de-DE" b="1" dirty="0"/>
              <a:t>E</a:t>
            </a:r>
            <a:r>
              <a:rPr lang="de-DE" dirty="0"/>
              <a:t>nd </a:t>
            </a:r>
            <a:r>
              <a:rPr lang="de-DE" b="1" dirty="0"/>
              <a:t>U</a:t>
            </a:r>
            <a:r>
              <a:rPr lang="de-DE" dirty="0"/>
              <a:t>ser </a:t>
            </a:r>
            <a:r>
              <a:rPr lang="de-DE" b="1" dirty="0" err="1"/>
              <a:t>L</a:t>
            </a:r>
            <a:r>
              <a:rPr lang="de-DE" dirty="0" err="1"/>
              <a:t>icense</a:t>
            </a:r>
            <a:r>
              <a:rPr lang="de-DE" dirty="0"/>
              <a:t> Agreement) 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de-DE" dirty="0"/>
              <a:t>Produkt-ID und Produktregistrierung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de-DE" b="1" dirty="0"/>
              <a:t>Demoversion</a:t>
            </a:r>
            <a:r>
              <a:rPr lang="de-DE" dirty="0"/>
              <a:t>: eingeschränkte Funktionen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de-DE" b="1" dirty="0"/>
              <a:t>Freeware</a:t>
            </a:r>
            <a:r>
              <a:rPr lang="de-DE" dirty="0"/>
              <a:t>: kostenlos, z. B. Google Chrome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de-DE" b="1" dirty="0"/>
              <a:t>Shareware</a:t>
            </a:r>
            <a:r>
              <a:rPr lang="de-DE" dirty="0"/>
              <a:t>: zuerst testen</a:t>
            </a:r>
          </a:p>
        </p:txBody>
      </p:sp>
    </p:spTree>
    <p:extLst>
      <p:ext uri="{BB962C8B-B14F-4D97-AF65-F5344CB8AC3E}">
        <p14:creationId xmlns:p14="http://schemas.microsoft.com/office/powerpoint/2010/main" val="1892726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Software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532238"/>
            <a:ext cx="10515600" cy="4841948"/>
          </a:xfrm>
        </p:spPr>
        <p:txBody>
          <a:bodyPr/>
          <a:lstStyle/>
          <a:p>
            <a:r>
              <a:rPr lang="de-DE" b="1" dirty="0">
                <a:effectLst/>
              </a:rPr>
              <a:t>Proprietäre Software</a:t>
            </a:r>
            <a:r>
              <a:rPr lang="de-DE" dirty="0">
                <a:effectLst/>
              </a:rPr>
              <a:t> </a:t>
            </a:r>
          </a:p>
          <a:p>
            <a:pPr lvl="1"/>
            <a:r>
              <a:rPr lang="de-DE" dirty="0">
                <a:effectLst/>
              </a:rPr>
              <a:t>Proprietär bedeutet hier im Eigentum (einer Firma z. b.) befindlich.</a:t>
            </a:r>
          </a:p>
          <a:p>
            <a:pPr lvl="1"/>
            <a:r>
              <a:rPr lang="de-DE" dirty="0">
                <a:effectLst/>
              </a:rPr>
              <a:t>Der Quellcode ist nicht öffentlich.</a:t>
            </a:r>
          </a:p>
          <a:p>
            <a:pPr lvl="1"/>
            <a:r>
              <a:rPr lang="de-DE" dirty="0"/>
              <a:t>Kann auch Freeware sein: </a:t>
            </a:r>
            <a:r>
              <a:rPr lang="de-DE" dirty="0">
                <a:effectLst/>
              </a:rPr>
              <a:t>z. B. Google </a:t>
            </a:r>
            <a:r>
              <a:rPr lang="de-DE" dirty="0"/>
              <a:t>C</a:t>
            </a:r>
            <a:r>
              <a:rPr lang="de-DE" dirty="0">
                <a:effectLst/>
              </a:rPr>
              <a:t>hrome. </a:t>
            </a:r>
          </a:p>
          <a:p>
            <a:r>
              <a:rPr lang="de-DE" b="1" i="1" dirty="0"/>
              <a:t>Open Source</a:t>
            </a:r>
            <a:r>
              <a:rPr lang="de-DE" dirty="0">
                <a:effectLst/>
              </a:rPr>
              <a:t> </a:t>
            </a:r>
          </a:p>
          <a:p>
            <a:pPr lvl="1"/>
            <a:r>
              <a:rPr lang="de-DE" dirty="0"/>
              <a:t>Ö</a:t>
            </a:r>
            <a:r>
              <a:rPr lang="de-DE" dirty="0">
                <a:effectLst/>
              </a:rPr>
              <a:t>ffentlicher Quellcode, Änderungen erlaubt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413513"/>
            <a:ext cx="5701553" cy="182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506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i="1" dirty="0"/>
              <a:t>Hilfsmittel für blinde und sehbehinderte Menschen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2139390"/>
            <a:ext cx="10515600" cy="4351338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de-DE" dirty="0" err="1"/>
              <a:t>Screenreader</a:t>
            </a:r>
            <a:r>
              <a:rPr lang="de-DE" dirty="0"/>
              <a:t>: vorlesen des Bildschirminhalts</a:t>
            </a:r>
          </a:p>
          <a:p>
            <a:pPr>
              <a:spcBef>
                <a:spcPts val="1800"/>
              </a:spcBef>
            </a:pPr>
            <a:r>
              <a:rPr lang="de-DE" dirty="0">
                <a:effectLst/>
              </a:rPr>
              <a:t>Bildschirmlupe: vergrößern von Teilen des Bildschirminhalts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09" y="3442447"/>
            <a:ext cx="3936648" cy="297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59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Netzwerkbegriffe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95400" y="1796318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de-DE" b="1" i="1" dirty="0"/>
              <a:t>LAN</a:t>
            </a:r>
            <a:r>
              <a:rPr lang="de-DE" dirty="0">
                <a:effectLst/>
              </a:rPr>
              <a:t> (</a:t>
            </a:r>
            <a:r>
              <a:rPr lang="de-DE" b="1" i="1" dirty="0" err="1"/>
              <a:t>L</a:t>
            </a:r>
            <a:r>
              <a:rPr lang="de-DE" dirty="0" err="1">
                <a:effectLst/>
              </a:rPr>
              <a:t>ocal</a:t>
            </a:r>
            <a:r>
              <a:rPr lang="de-DE" dirty="0">
                <a:effectLst/>
              </a:rPr>
              <a:t> </a:t>
            </a:r>
            <a:r>
              <a:rPr lang="de-DE" b="1" i="1" dirty="0"/>
              <a:t>A</a:t>
            </a:r>
            <a:r>
              <a:rPr lang="de-DE" dirty="0">
                <a:effectLst/>
              </a:rPr>
              <a:t>rea </a:t>
            </a:r>
            <a:r>
              <a:rPr lang="de-DE" b="1" i="1" dirty="0"/>
              <a:t>N</a:t>
            </a:r>
            <a:r>
              <a:rPr lang="de-DE" dirty="0">
                <a:effectLst/>
              </a:rPr>
              <a:t>etwork)</a:t>
            </a:r>
            <a:br>
              <a:rPr lang="de-DE" dirty="0">
                <a:effectLst/>
              </a:rPr>
            </a:br>
            <a:r>
              <a:rPr lang="de-DE" dirty="0">
                <a:effectLst/>
              </a:rPr>
              <a:t>lokales Netzwerk, Firmen, Schulen …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de-DE" b="1" i="1" dirty="0"/>
              <a:t>WAN</a:t>
            </a:r>
            <a:r>
              <a:rPr lang="de-DE" dirty="0">
                <a:effectLst/>
              </a:rPr>
              <a:t> (</a:t>
            </a:r>
            <a:r>
              <a:rPr lang="de-DE" b="1" i="1" dirty="0"/>
              <a:t>W</a:t>
            </a:r>
            <a:r>
              <a:rPr lang="de-DE" dirty="0">
                <a:effectLst/>
              </a:rPr>
              <a:t>ide </a:t>
            </a:r>
            <a:r>
              <a:rPr lang="de-DE" b="1" i="1" dirty="0"/>
              <a:t>A</a:t>
            </a:r>
            <a:r>
              <a:rPr lang="de-DE" dirty="0">
                <a:effectLst/>
              </a:rPr>
              <a:t>rea </a:t>
            </a:r>
            <a:r>
              <a:rPr lang="de-DE" b="1" i="1" dirty="0"/>
              <a:t>N</a:t>
            </a:r>
            <a:r>
              <a:rPr lang="de-DE" dirty="0">
                <a:effectLst/>
              </a:rPr>
              <a:t>etwork)</a:t>
            </a:r>
            <a:br>
              <a:rPr lang="de-DE" dirty="0">
                <a:effectLst/>
              </a:rPr>
            </a:br>
            <a:r>
              <a:rPr lang="de-DE" dirty="0">
                <a:effectLst/>
              </a:rPr>
              <a:t>verbindet Länder und Kontinente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de-DE" b="1" i="1" dirty="0"/>
              <a:t>Intranet</a:t>
            </a:r>
            <a:r>
              <a:rPr lang="de-DE" dirty="0">
                <a:effectLst/>
              </a:rPr>
              <a:t>: Netzwerk innerhalb einer Firma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de-DE" b="1" i="1" dirty="0"/>
              <a:t>VPN</a:t>
            </a:r>
            <a:r>
              <a:rPr lang="de-DE" dirty="0">
                <a:effectLst/>
              </a:rPr>
              <a:t> (</a:t>
            </a:r>
            <a:r>
              <a:rPr lang="de-DE" b="1" i="1" dirty="0"/>
              <a:t>V</a:t>
            </a:r>
            <a:r>
              <a:rPr lang="de-DE" dirty="0">
                <a:effectLst/>
              </a:rPr>
              <a:t>irtual </a:t>
            </a:r>
            <a:r>
              <a:rPr lang="de-DE" b="1" i="1" dirty="0"/>
              <a:t>P</a:t>
            </a:r>
            <a:r>
              <a:rPr lang="de-DE" dirty="0">
                <a:effectLst/>
              </a:rPr>
              <a:t>rivate </a:t>
            </a:r>
            <a:r>
              <a:rPr lang="de-DE" b="1" i="1" dirty="0"/>
              <a:t>N</a:t>
            </a:r>
            <a:r>
              <a:rPr lang="de-DE" dirty="0">
                <a:effectLst/>
              </a:rPr>
              <a:t>etwork) </a:t>
            </a:r>
            <a:br>
              <a:rPr lang="de-DE" dirty="0">
                <a:effectLst/>
              </a:rPr>
            </a:br>
            <a:r>
              <a:rPr lang="de-DE" dirty="0">
                <a:effectLst/>
              </a:rPr>
              <a:t>verschlüsselte Verbindung zwischen Netzwerken über das Internet</a:t>
            </a:r>
          </a:p>
          <a:p>
            <a:pPr>
              <a:spcBef>
                <a:spcPts val="1800"/>
              </a:spcBef>
              <a:spcAft>
                <a:spcPts val="1200"/>
              </a:spcAft>
            </a:pPr>
            <a:r>
              <a:rPr lang="de-DE" b="1" i="1" dirty="0"/>
              <a:t>WLAN</a:t>
            </a:r>
            <a:r>
              <a:rPr lang="de-DE" dirty="0">
                <a:effectLst/>
              </a:rPr>
              <a:t>: drahtloses lokales Netzwerk</a:t>
            </a:r>
          </a:p>
        </p:txBody>
      </p:sp>
    </p:spTree>
    <p:extLst>
      <p:ext uri="{BB962C8B-B14F-4D97-AF65-F5344CB8AC3E}">
        <p14:creationId xmlns:p14="http://schemas.microsoft.com/office/powerpoint/2010/main" val="2761087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778" y="2494682"/>
            <a:ext cx="6896577" cy="3890759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BE6AF2EA-2E31-4701-A9BB-C9546B9ADBCE}"/>
              </a:ext>
            </a:extLst>
          </p:cNvPr>
          <p:cNvSpPr/>
          <p:nvPr/>
        </p:nvSpPr>
        <p:spPr>
          <a:xfrm>
            <a:off x="686650" y="872609"/>
            <a:ext cx="1010398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4400" b="1" i="1" dirty="0">
                <a:latin typeface="+mj-lt"/>
                <a:ea typeface="+mj-ea"/>
                <a:cs typeface="+mj-cs"/>
              </a:rPr>
              <a:t>LAN (</a:t>
            </a:r>
            <a:r>
              <a:rPr lang="de-DE" sz="4400" b="1" i="1" dirty="0" err="1">
                <a:latin typeface="+mj-lt"/>
                <a:ea typeface="+mj-ea"/>
                <a:cs typeface="+mj-cs"/>
              </a:rPr>
              <a:t>Local</a:t>
            </a:r>
            <a:r>
              <a:rPr lang="de-DE" sz="4400" b="1" i="1" dirty="0">
                <a:latin typeface="+mj-lt"/>
                <a:ea typeface="+mj-ea"/>
                <a:cs typeface="+mj-cs"/>
              </a:rPr>
              <a:t> Area Network – lokales Netzwerk)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073462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Internet: </a:t>
            </a:r>
            <a:r>
              <a:rPr lang="de-DE" i="1" dirty="0"/>
              <a:t>weltweites Computernetz</a:t>
            </a:r>
            <a:r>
              <a:rPr lang="de-DE" dirty="0"/>
              <a:t>werk</a:t>
            </a:r>
            <a:br>
              <a:rPr lang="de-DE" dirty="0"/>
            </a:b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1800"/>
              </a:spcBef>
              <a:buNone/>
            </a:pPr>
            <a:r>
              <a:rPr lang="de-DE" b="1" i="1" dirty="0"/>
              <a:t>Dienste des Internets</a:t>
            </a:r>
          </a:p>
          <a:p>
            <a:pPr lvl="1">
              <a:spcBef>
                <a:spcPts val="1800"/>
              </a:spcBef>
              <a:spcAft>
                <a:spcPts val="1200"/>
              </a:spcAft>
            </a:pPr>
            <a:r>
              <a:rPr lang="de-DE" b="1" i="1" dirty="0"/>
              <a:t>E-Mail: </a:t>
            </a:r>
            <a:r>
              <a:rPr lang="de-DE" dirty="0"/>
              <a:t>elektronische Post</a:t>
            </a:r>
          </a:p>
          <a:p>
            <a:pPr lvl="1">
              <a:spcBef>
                <a:spcPts val="1800"/>
              </a:spcBef>
              <a:spcAft>
                <a:spcPts val="1200"/>
              </a:spcAft>
            </a:pPr>
            <a:r>
              <a:rPr lang="de-DE" b="1" i="1" dirty="0"/>
              <a:t>WWW</a:t>
            </a:r>
            <a:r>
              <a:rPr lang="de-DE" dirty="0"/>
              <a:t>: </a:t>
            </a:r>
            <a:r>
              <a:rPr lang="de-DE" b="1" i="1" dirty="0"/>
              <a:t>W</a:t>
            </a:r>
            <a:r>
              <a:rPr lang="de-DE" dirty="0"/>
              <a:t>orld </a:t>
            </a:r>
            <a:r>
              <a:rPr lang="de-DE" b="1" i="1" dirty="0"/>
              <a:t>W</a:t>
            </a:r>
            <a:r>
              <a:rPr lang="de-DE" dirty="0"/>
              <a:t>ide </a:t>
            </a:r>
            <a:r>
              <a:rPr lang="de-DE" b="1" i="1" dirty="0"/>
              <a:t>W</a:t>
            </a:r>
            <a:r>
              <a:rPr lang="de-DE" dirty="0"/>
              <a:t>eb</a:t>
            </a:r>
          </a:p>
          <a:p>
            <a:pPr lvl="1">
              <a:spcBef>
                <a:spcPts val="1800"/>
              </a:spcBef>
              <a:spcAft>
                <a:spcPts val="1200"/>
              </a:spcAft>
            </a:pPr>
            <a:r>
              <a:rPr lang="de-DE" b="1" i="1" dirty="0"/>
              <a:t>IM</a:t>
            </a:r>
            <a:r>
              <a:rPr lang="de-DE" dirty="0"/>
              <a:t>, </a:t>
            </a:r>
            <a:r>
              <a:rPr lang="de-DE" b="1" i="1" dirty="0"/>
              <a:t>I</a:t>
            </a:r>
            <a:r>
              <a:rPr lang="de-DE" dirty="0"/>
              <a:t>nstant </a:t>
            </a:r>
            <a:r>
              <a:rPr lang="de-DE" b="1" i="1" dirty="0"/>
              <a:t>M</a:t>
            </a:r>
            <a:r>
              <a:rPr lang="de-DE" dirty="0"/>
              <a:t>essaging: Unterhaltung in Echtzeit, chatten z.B. per Facebook,</a:t>
            </a:r>
          </a:p>
          <a:p>
            <a:pPr lvl="1">
              <a:spcBef>
                <a:spcPts val="1800"/>
              </a:spcBef>
              <a:spcAft>
                <a:spcPts val="1200"/>
              </a:spcAft>
            </a:pPr>
            <a:r>
              <a:rPr lang="de-DE" b="1" i="1" dirty="0"/>
              <a:t>VOIP</a:t>
            </a:r>
            <a:r>
              <a:rPr lang="de-DE" dirty="0"/>
              <a:t> (</a:t>
            </a:r>
            <a:r>
              <a:rPr lang="de-DE" b="1" i="1" dirty="0"/>
              <a:t>V</a:t>
            </a:r>
            <a:r>
              <a:rPr lang="de-DE" dirty="0"/>
              <a:t>oice </a:t>
            </a:r>
            <a:r>
              <a:rPr lang="de-DE" b="1" i="1" dirty="0"/>
              <a:t>O</a:t>
            </a:r>
            <a:r>
              <a:rPr lang="de-DE" dirty="0"/>
              <a:t>ver </a:t>
            </a:r>
            <a:r>
              <a:rPr lang="de-DE" b="1" i="1" dirty="0"/>
              <a:t>I</a:t>
            </a:r>
            <a:r>
              <a:rPr lang="de-DE" dirty="0"/>
              <a:t>nternet </a:t>
            </a:r>
            <a:r>
              <a:rPr lang="de-DE" b="1" i="1" dirty="0"/>
              <a:t>P</a:t>
            </a:r>
            <a:r>
              <a:rPr lang="de-DE" dirty="0"/>
              <a:t>rotocol): </a:t>
            </a:r>
            <a:br>
              <a:rPr lang="de-DE" dirty="0"/>
            </a:br>
            <a:r>
              <a:rPr lang="de-DE" dirty="0"/>
              <a:t>ist Internettelefonie (Beispiele: WhatsApp, Skype)</a:t>
            </a:r>
          </a:p>
        </p:txBody>
      </p:sp>
    </p:spTree>
    <p:extLst>
      <p:ext uri="{BB962C8B-B14F-4D97-AF65-F5344CB8AC3E}">
        <p14:creationId xmlns:p14="http://schemas.microsoft.com/office/powerpoint/2010/main" val="2282379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i="1" dirty="0"/>
              <a:t>Datentransfer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27350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de-DE" b="1" i="1" dirty="0"/>
              <a:t>Upload</a:t>
            </a:r>
            <a:r>
              <a:rPr lang="de-DE" dirty="0"/>
              <a:t>: Daten werden in das Internet kopiert </a:t>
            </a:r>
            <a:br>
              <a:rPr lang="de-DE" dirty="0"/>
            </a:br>
            <a:r>
              <a:rPr lang="de-DE" dirty="0"/>
              <a:t>– z. B. ein Foto auf Facebook</a:t>
            </a:r>
          </a:p>
          <a:p>
            <a:pPr>
              <a:spcBef>
                <a:spcPts val="1800"/>
              </a:spcBef>
            </a:pPr>
            <a:r>
              <a:rPr lang="de-DE" b="1" i="1" dirty="0"/>
              <a:t>Download</a:t>
            </a:r>
            <a:r>
              <a:rPr lang="de-DE" dirty="0"/>
              <a:t>: Daten werden heruntergeladen, z. B. eine Musikdatei oder ein Programm.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F9D4119-0CB0-43DF-A3FF-8C2AEA1DD836}"/>
              </a:ext>
            </a:extLst>
          </p:cNvPr>
          <p:cNvSpPr txBox="1"/>
          <p:nvPr/>
        </p:nvSpPr>
        <p:spPr>
          <a:xfrm>
            <a:off x="0" y="4449330"/>
            <a:ext cx="12192000" cy="9079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de-DE" sz="2400" dirty="0"/>
              <a:t>	Beachte: Maßeinheit für Datenübertragung ist </a:t>
            </a:r>
            <a:r>
              <a:rPr lang="de-DE" sz="2400" b="1" dirty="0"/>
              <a:t>Bit/s</a:t>
            </a:r>
          </a:p>
          <a:p>
            <a:pPr>
              <a:spcBef>
                <a:spcPts val="600"/>
              </a:spcBef>
            </a:pPr>
            <a:r>
              <a:rPr lang="de-DE" sz="2400" b="1" i="1" dirty="0"/>
              <a:t>	</a:t>
            </a:r>
            <a:r>
              <a:rPr lang="de-DE" sz="2400" b="1" i="1" dirty="0">
                <a:solidFill>
                  <a:srgbClr val="FF0000"/>
                </a:solidFill>
              </a:rPr>
              <a:t>Bit</a:t>
            </a:r>
            <a:r>
              <a:rPr lang="de-DE" sz="2400" i="1" dirty="0">
                <a:solidFill>
                  <a:srgbClr val="FF0000"/>
                </a:solidFill>
              </a:rPr>
              <a:t> und nicht Byte wie bei Datenspeichern!</a:t>
            </a:r>
          </a:p>
        </p:txBody>
      </p:sp>
    </p:spTree>
    <p:extLst>
      <p:ext uri="{BB962C8B-B14F-4D97-AF65-F5344CB8AC3E}">
        <p14:creationId xmlns:p14="http://schemas.microsoft.com/office/powerpoint/2010/main" val="2115592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i="1" dirty="0"/>
              <a:t>Bandbreite = </a:t>
            </a:r>
            <a:r>
              <a:rPr lang="de-DE" b="1" i="1" dirty="0" err="1"/>
              <a:t>Übetragungsgeschwindigkeit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2752660"/>
              </p:ext>
            </p:extLst>
          </p:nvPr>
        </p:nvGraphicFramePr>
        <p:xfrm>
          <a:off x="838200" y="1855535"/>
          <a:ext cx="420892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7776">
                  <a:extLst>
                    <a:ext uri="{9D8B030D-6E8A-4147-A177-3AD203B41FA5}">
                      <a16:colId xmlns:a16="http://schemas.microsoft.com/office/drawing/2014/main" val="3144337059"/>
                    </a:ext>
                  </a:extLst>
                </a:gridCol>
                <a:gridCol w="2501153">
                  <a:extLst>
                    <a:ext uri="{9D8B030D-6E8A-4147-A177-3AD203B41FA5}">
                      <a16:colId xmlns:a16="http://schemas.microsoft.com/office/drawing/2014/main" val="1886556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Maßeinheit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531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Bit/s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Bit pro Sekunde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42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Kbit/s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Kilobit</a:t>
                      </a:r>
                      <a:r>
                        <a:rPr lang="de-DE" baseline="0" dirty="0"/>
                        <a:t> pro </a:t>
                      </a:r>
                      <a:r>
                        <a:rPr lang="de-DE" dirty="0"/>
                        <a:t>Sekunde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356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Mbit/s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Megabit pro Sekunde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856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/>
                        <a:t>Gbit</a:t>
                      </a:r>
                      <a:r>
                        <a:rPr lang="de-DE" dirty="0"/>
                        <a:t>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Gigabit pro Sekunde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532018"/>
                  </a:ext>
                </a:extLst>
              </a:tr>
            </a:tbl>
          </a:graphicData>
        </a:graphic>
      </p:graphicFrame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C2054FE7-5F98-4C82-8BD7-181C5EA32205}"/>
              </a:ext>
            </a:extLst>
          </p:cNvPr>
          <p:cNvGrpSpPr/>
          <p:nvPr/>
        </p:nvGrpSpPr>
        <p:grpSpPr>
          <a:xfrm>
            <a:off x="5205822" y="1690688"/>
            <a:ext cx="5079365" cy="4038095"/>
            <a:chOff x="5205822" y="1690688"/>
            <a:chExt cx="5079365" cy="4038095"/>
          </a:xfrm>
        </p:grpSpPr>
        <p:pic>
          <p:nvPicPr>
            <p:cNvPr id="5" name="Grafik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05822" y="1690688"/>
              <a:ext cx="5079365" cy="4038095"/>
            </a:xfrm>
            <a:prstGeom prst="rect">
              <a:avLst/>
            </a:prstGeom>
          </p:spPr>
        </p:pic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DA662616-8CBD-4445-8332-4068DD9779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34436"/>
            <a:stretch/>
          </p:blipFill>
          <p:spPr>
            <a:xfrm>
              <a:off x="5615756" y="3328825"/>
              <a:ext cx="4434901" cy="1281275"/>
            </a:xfrm>
            <a:prstGeom prst="rect">
              <a:avLst/>
            </a:prstGeom>
          </p:spPr>
        </p:pic>
      </p:grp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C5C2B090-C2FC-44E3-A0CC-6BA4A89BDF00}"/>
              </a:ext>
            </a:extLst>
          </p:cNvPr>
          <p:cNvCxnSpPr/>
          <p:nvPr/>
        </p:nvCxnSpPr>
        <p:spPr>
          <a:xfrm flipV="1">
            <a:off x="4410075" y="4076700"/>
            <a:ext cx="1409700" cy="3333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>
            <a:extLst>
              <a:ext uri="{FF2B5EF4-FFF2-40B4-BE49-F238E27FC236}">
                <a16:creationId xmlns:a16="http://schemas.microsoft.com/office/drawing/2014/main" id="{E3574D25-6EBE-41D7-9DCB-325610275D0B}"/>
              </a:ext>
            </a:extLst>
          </p:cNvPr>
          <p:cNvSpPr txBox="1"/>
          <p:nvPr/>
        </p:nvSpPr>
        <p:spPr>
          <a:xfrm>
            <a:off x="1017346" y="4243387"/>
            <a:ext cx="32797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i="1" dirty="0"/>
              <a:t>Provider stellen oft weit höhere Downloadgeschwindigkeiten als 37 Mbit/s zur Verfügung.</a:t>
            </a:r>
            <a:endParaRPr lang="de-AT" i="1" dirty="0"/>
          </a:p>
        </p:txBody>
      </p:sp>
    </p:spTree>
    <p:extLst>
      <p:ext uri="{BB962C8B-B14F-4D97-AF65-F5344CB8AC3E}">
        <p14:creationId xmlns:p14="http://schemas.microsoft.com/office/powerpoint/2010/main" val="1412645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28D7C250-0424-4E98-87F9-A2C38A769472}"/>
              </a:ext>
            </a:extLst>
          </p:cNvPr>
          <p:cNvGrpSpPr/>
          <p:nvPr/>
        </p:nvGrpSpPr>
        <p:grpSpPr>
          <a:xfrm>
            <a:off x="3299102" y="987636"/>
            <a:ext cx="6249641" cy="4170002"/>
            <a:chOff x="2971179" y="1324303"/>
            <a:chExt cx="6249641" cy="4170002"/>
          </a:xfrm>
        </p:grpSpPr>
        <p:pic>
          <p:nvPicPr>
            <p:cNvPr id="2" name="Grafik 1">
              <a:extLst>
                <a:ext uri="{FF2B5EF4-FFF2-40B4-BE49-F238E27FC236}">
                  <a16:creationId xmlns:a16="http://schemas.microsoft.com/office/drawing/2014/main" id="{F552167B-3CD2-45A6-9B8B-189478FBD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971179" y="1401531"/>
              <a:ext cx="6249641" cy="40549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CCB35996-DD0A-4E7F-A4BD-0ED514CE0A02}"/>
                </a:ext>
              </a:extLst>
            </p:cNvPr>
            <p:cNvSpPr/>
            <p:nvPr/>
          </p:nvSpPr>
          <p:spPr>
            <a:xfrm>
              <a:off x="4515244" y="1324303"/>
              <a:ext cx="1519796" cy="283780"/>
            </a:xfrm>
            <a:prstGeom prst="rect">
              <a:avLst/>
            </a:prstGeom>
            <a:solidFill>
              <a:srgbClr val="5B9BD5">
                <a:alpha val="54902"/>
              </a:srgb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4" name="Rechteck 3">
              <a:extLst>
                <a:ext uri="{FF2B5EF4-FFF2-40B4-BE49-F238E27FC236}">
                  <a16:creationId xmlns:a16="http://schemas.microsoft.com/office/drawing/2014/main" id="{203DFB32-7495-4869-8BB8-4CC6785978FB}"/>
                </a:ext>
              </a:extLst>
            </p:cNvPr>
            <p:cNvSpPr/>
            <p:nvPr/>
          </p:nvSpPr>
          <p:spPr>
            <a:xfrm>
              <a:off x="3891980" y="1749425"/>
              <a:ext cx="673713" cy="283780"/>
            </a:xfrm>
            <a:prstGeom prst="rect">
              <a:avLst/>
            </a:prstGeom>
            <a:solidFill>
              <a:srgbClr val="5B9BD5">
                <a:alpha val="54902"/>
              </a:srgb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5FEB691C-7635-47CD-BA64-5DA4832099C9}"/>
                </a:ext>
              </a:extLst>
            </p:cNvPr>
            <p:cNvSpPr/>
            <p:nvPr/>
          </p:nvSpPr>
          <p:spPr>
            <a:xfrm>
              <a:off x="3160367" y="1547078"/>
              <a:ext cx="547684" cy="198646"/>
            </a:xfrm>
            <a:prstGeom prst="rect">
              <a:avLst/>
            </a:prstGeom>
            <a:solidFill>
              <a:srgbClr val="5B9BD5">
                <a:alpha val="54902"/>
              </a:srgb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C494C746-3AD1-4E5C-8654-14C8F5CCFF0C}"/>
                </a:ext>
              </a:extLst>
            </p:cNvPr>
            <p:cNvSpPr/>
            <p:nvPr/>
          </p:nvSpPr>
          <p:spPr>
            <a:xfrm>
              <a:off x="4344977" y="5295659"/>
              <a:ext cx="867103" cy="198646"/>
            </a:xfrm>
            <a:prstGeom prst="rect">
              <a:avLst/>
            </a:prstGeom>
            <a:solidFill>
              <a:srgbClr val="5B9BD5">
                <a:alpha val="54902"/>
              </a:srgb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A3C81AB6-A352-47B3-BBB4-0EEF5D13AA6A}"/>
                </a:ext>
              </a:extLst>
            </p:cNvPr>
            <p:cNvSpPr/>
            <p:nvPr/>
          </p:nvSpPr>
          <p:spPr>
            <a:xfrm>
              <a:off x="3252332" y="1933882"/>
              <a:ext cx="222388" cy="147166"/>
            </a:xfrm>
            <a:prstGeom prst="rect">
              <a:avLst/>
            </a:prstGeom>
            <a:solidFill>
              <a:srgbClr val="5B9BD5">
                <a:alpha val="54902"/>
              </a:srgb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F001346E-C401-4420-A445-5391D1DA3DDA}"/>
                </a:ext>
              </a:extLst>
            </p:cNvPr>
            <p:cNvSpPr/>
            <p:nvPr/>
          </p:nvSpPr>
          <p:spPr>
            <a:xfrm>
              <a:off x="8563209" y="1402582"/>
              <a:ext cx="222388" cy="147166"/>
            </a:xfrm>
            <a:prstGeom prst="rect">
              <a:avLst/>
            </a:prstGeom>
            <a:solidFill>
              <a:srgbClr val="5B9BD5">
                <a:alpha val="54902"/>
              </a:srgb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sp>
        <p:nvSpPr>
          <p:cNvPr id="9" name="Titel 8">
            <a:extLst>
              <a:ext uri="{FF2B5EF4-FFF2-40B4-BE49-F238E27FC236}">
                <a16:creationId xmlns:a16="http://schemas.microsoft.com/office/drawing/2014/main" id="{F9A44900-5190-41DB-897F-5E3215A9F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359" y="507740"/>
            <a:ext cx="10515600" cy="479896"/>
          </a:xfrm>
        </p:spPr>
        <p:txBody>
          <a:bodyPr/>
          <a:lstStyle/>
          <a:p>
            <a:r>
              <a:rPr lang="de-A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Verbinde die Begriffe mit den entsprechenden Bereichen im Word-Fenster mit Linien.</a:t>
            </a:r>
            <a:endParaRPr lang="de-AT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5A0EC6F7-513C-4D5C-BE0A-1A2A894617D7}"/>
              </a:ext>
            </a:extLst>
          </p:cNvPr>
          <p:cNvSpPr/>
          <p:nvPr/>
        </p:nvSpPr>
        <p:spPr>
          <a:xfrm>
            <a:off x="655846" y="1261241"/>
            <a:ext cx="1658532" cy="3615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Menüband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5CDD0716-3EA0-4A7B-A37C-008F45178037}"/>
              </a:ext>
            </a:extLst>
          </p:cNvPr>
          <p:cNvSpPr/>
          <p:nvPr/>
        </p:nvSpPr>
        <p:spPr>
          <a:xfrm>
            <a:off x="666216" y="1811893"/>
            <a:ext cx="1658532" cy="36151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/>
              <a:t>Symbol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49505885-2614-473A-8B8C-B155C772B54D}"/>
              </a:ext>
            </a:extLst>
          </p:cNvPr>
          <p:cNvSpPr/>
          <p:nvPr/>
        </p:nvSpPr>
        <p:spPr>
          <a:xfrm>
            <a:off x="666216" y="2362545"/>
            <a:ext cx="1658532" cy="36151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/>
              <a:t>Titelleiste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B57942B5-AE2A-4DEA-8DD3-3E0DF2B876CF}"/>
              </a:ext>
            </a:extLst>
          </p:cNvPr>
          <p:cNvSpPr/>
          <p:nvPr/>
        </p:nvSpPr>
        <p:spPr>
          <a:xfrm>
            <a:off x="666216" y="2913197"/>
            <a:ext cx="1658532" cy="361511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Statusleiste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3C3259C4-24F4-4A6C-99AF-0FEC5F99D532}"/>
              </a:ext>
            </a:extLst>
          </p:cNvPr>
          <p:cNvSpPr/>
          <p:nvPr/>
        </p:nvSpPr>
        <p:spPr>
          <a:xfrm>
            <a:off x="666216" y="3421455"/>
            <a:ext cx="1658532" cy="545149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Fenster Minimieren</a:t>
            </a:r>
          </a:p>
        </p:txBody>
      </p: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EA238B6C-C90C-45DA-852A-BBDCCED6CE67}"/>
              </a:ext>
            </a:extLst>
          </p:cNvPr>
          <p:cNvCxnSpPr>
            <a:cxnSpLocks/>
          </p:cNvCxnSpPr>
          <p:nvPr/>
        </p:nvCxnSpPr>
        <p:spPr>
          <a:xfrm>
            <a:off x="2167247" y="1409057"/>
            <a:ext cx="1977241" cy="18815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2CFAFAF0-99C1-4351-BEA4-88F79A8C7389}"/>
              </a:ext>
            </a:extLst>
          </p:cNvPr>
          <p:cNvCxnSpPr>
            <a:cxnSpLocks/>
          </p:cNvCxnSpPr>
          <p:nvPr/>
        </p:nvCxnSpPr>
        <p:spPr>
          <a:xfrm flipV="1">
            <a:off x="2242662" y="1723676"/>
            <a:ext cx="1245628" cy="31454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BC536ADE-46DA-4C5E-8000-1121C6D04A33}"/>
              </a:ext>
            </a:extLst>
          </p:cNvPr>
          <p:cNvCxnSpPr>
            <a:cxnSpLocks/>
            <a:endCxn id="3" idx="1"/>
          </p:cNvCxnSpPr>
          <p:nvPr/>
        </p:nvCxnSpPr>
        <p:spPr>
          <a:xfrm flipV="1">
            <a:off x="2242662" y="1129526"/>
            <a:ext cx="2600505" cy="141537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F3F3DEAB-BF5E-492A-A333-71CA5648A669}"/>
              </a:ext>
            </a:extLst>
          </p:cNvPr>
          <p:cNvCxnSpPr>
            <a:cxnSpLocks/>
          </p:cNvCxnSpPr>
          <p:nvPr/>
        </p:nvCxnSpPr>
        <p:spPr>
          <a:xfrm>
            <a:off x="2263452" y="3092333"/>
            <a:ext cx="2579715" cy="191450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r Verbinder 24">
            <a:extLst>
              <a:ext uri="{FF2B5EF4-FFF2-40B4-BE49-F238E27FC236}">
                <a16:creationId xmlns:a16="http://schemas.microsoft.com/office/drawing/2014/main" id="{6F8E78E4-6A5F-492C-BE2C-F98FFC3C20A4}"/>
              </a:ext>
            </a:extLst>
          </p:cNvPr>
          <p:cNvCxnSpPr>
            <a:cxnSpLocks/>
            <a:endCxn id="8" idx="1"/>
          </p:cNvCxnSpPr>
          <p:nvPr/>
        </p:nvCxnSpPr>
        <p:spPr>
          <a:xfrm flipV="1">
            <a:off x="2242662" y="1139498"/>
            <a:ext cx="6648470" cy="258591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9408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357</Words>
  <Application>Microsoft Office PowerPoint</Application>
  <PresentationFormat>Breitbild</PresentationFormat>
  <Paragraphs>64</Paragraphs>
  <Slides>12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</vt:lpstr>
      <vt:lpstr>Software und Netzwerk</vt:lpstr>
      <vt:lpstr>Betriebssysteme</vt:lpstr>
      <vt:lpstr>Beispiele für Anwendungsprogramme</vt:lpstr>
      <vt:lpstr>Software</vt:lpstr>
      <vt:lpstr>Software</vt:lpstr>
      <vt:lpstr>Hilfsmittel für blinde und sehbehinderte Menschen</vt:lpstr>
      <vt:lpstr>Netzwerkbegriffe</vt:lpstr>
      <vt:lpstr>PowerPoint-Präsentation</vt:lpstr>
      <vt:lpstr>Internet: weltweites Computernetzwerk </vt:lpstr>
      <vt:lpstr>Datentransfer</vt:lpstr>
      <vt:lpstr>Bandbreite = Übetragungsgeschwindigkeit</vt:lpstr>
      <vt:lpstr>Verbinde die Begriffe mit den entsprechenden Bereichen im Word-Fenster mit Linien.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oftware und Netzwerk</dc:title>
  <dc:creator>Easy4me</dc:creator>
  <cp:lastModifiedBy>Alois Klotz</cp:lastModifiedBy>
  <cp:revision>20</cp:revision>
  <dcterms:created xsi:type="dcterms:W3CDTF">2019-10-02T14:48:54Z</dcterms:created>
  <dcterms:modified xsi:type="dcterms:W3CDTF">2025-03-29T21:00:45Z</dcterms:modified>
</cp:coreProperties>
</file>