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14" autoAdjust="0"/>
    <p:restoredTop sz="94660"/>
  </p:normalViewPr>
  <p:slideViewPr>
    <p:cSldViewPr snapToGrid="0">
      <p:cViewPr varScale="1">
        <p:scale>
          <a:sx n="153" d="100"/>
          <a:sy n="153" d="100"/>
        </p:scale>
        <p:origin x="546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ois Klotz" userId="0e7873f3-c968-46a8-ac9c-5d38456ab073" providerId="ADAL" clId="{EE1575BE-5504-4EEA-BE4B-F27650844F64}"/>
    <pc:docChg chg="modSld">
      <pc:chgData name="Alois Klotz" userId="0e7873f3-c968-46a8-ac9c-5d38456ab073" providerId="ADAL" clId="{EE1575BE-5504-4EEA-BE4B-F27650844F64}" dt="2024-04-15T14:10:23.019" v="3" actId="1076"/>
      <pc:docMkLst>
        <pc:docMk/>
      </pc:docMkLst>
      <pc:sldChg chg="modSp mod">
        <pc:chgData name="Alois Klotz" userId="0e7873f3-c968-46a8-ac9c-5d38456ab073" providerId="ADAL" clId="{EE1575BE-5504-4EEA-BE4B-F27650844F64}" dt="2024-04-15T14:10:05.284" v="0" actId="20577"/>
        <pc:sldMkLst>
          <pc:docMk/>
          <pc:sldMk cId="2857548908" sldId="257"/>
        </pc:sldMkLst>
        <pc:spChg chg="mod">
          <ac:chgData name="Alois Klotz" userId="0e7873f3-c968-46a8-ac9c-5d38456ab073" providerId="ADAL" clId="{EE1575BE-5504-4EEA-BE4B-F27650844F64}" dt="2024-04-15T14:10:05.284" v="0" actId="20577"/>
          <ac:spMkLst>
            <pc:docMk/>
            <pc:sldMk cId="2857548908" sldId="257"/>
            <ac:spMk id="4" creationId="{784E8B53-7345-FAF2-34C1-F120CE10FC1A}"/>
          </ac:spMkLst>
        </pc:spChg>
      </pc:sldChg>
      <pc:sldChg chg="addSp modSp mod">
        <pc:chgData name="Alois Klotz" userId="0e7873f3-c968-46a8-ac9c-5d38456ab073" providerId="ADAL" clId="{EE1575BE-5504-4EEA-BE4B-F27650844F64}" dt="2024-04-15T14:10:23.019" v="3" actId="1076"/>
        <pc:sldMkLst>
          <pc:docMk/>
          <pc:sldMk cId="14715093" sldId="259"/>
        </pc:sldMkLst>
        <pc:spChg chg="add mod">
          <ac:chgData name="Alois Klotz" userId="0e7873f3-c968-46a8-ac9c-5d38456ab073" providerId="ADAL" clId="{EE1575BE-5504-4EEA-BE4B-F27650844F64}" dt="2024-04-15T14:10:23.019" v="3" actId="1076"/>
          <ac:spMkLst>
            <pc:docMk/>
            <pc:sldMk cId="14715093" sldId="259"/>
            <ac:spMk id="33" creationId="{7FDB2D81-CB96-BD16-119C-2A695AFECD33}"/>
          </ac:spMkLst>
        </pc:spChg>
      </pc:sldChg>
    </pc:docChg>
  </pc:docChgLst>
  <pc:docChgLst>
    <pc:chgData name="Alois Klotz" userId="0e7873f3-c968-46a8-ac9c-5d38456ab073" providerId="ADAL" clId="{1DA2DF7C-E22B-4FA1-8324-D1CFB9748832}"/>
    <pc:docChg chg="custSel addSld modSld">
      <pc:chgData name="Alois Klotz" userId="0e7873f3-c968-46a8-ac9c-5d38456ab073" providerId="ADAL" clId="{1DA2DF7C-E22B-4FA1-8324-D1CFB9748832}" dt="2026-01-06T11:54:47.372" v="96" actId="255"/>
      <pc:docMkLst>
        <pc:docMk/>
      </pc:docMkLst>
      <pc:sldChg chg="modSp mod">
        <pc:chgData name="Alois Klotz" userId="0e7873f3-c968-46a8-ac9c-5d38456ab073" providerId="ADAL" clId="{1DA2DF7C-E22B-4FA1-8324-D1CFB9748832}" dt="2026-01-06T11:39:49.028" v="0"/>
        <pc:sldMkLst>
          <pc:docMk/>
          <pc:sldMk cId="14715093" sldId="259"/>
        </pc:sldMkLst>
        <pc:spChg chg="mod">
          <ac:chgData name="Alois Klotz" userId="0e7873f3-c968-46a8-ac9c-5d38456ab073" providerId="ADAL" clId="{1DA2DF7C-E22B-4FA1-8324-D1CFB9748832}" dt="2026-01-06T11:39:49.028" v="0"/>
          <ac:spMkLst>
            <pc:docMk/>
            <pc:sldMk cId="14715093" sldId="259"/>
            <ac:spMk id="5" creationId="{75DA903F-CD37-26A1-4684-C94F33BAB5D5}"/>
          </ac:spMkLst>
        </pc:spChg>
      </pc:sldChg>
      <pc:sldChg chg="modSp add mod">
        <pc:chgData name="Alois Klotz" userId="0e7873f3-c968-46a8-ac9c-5d38456ab073" providerId="ADAL" clId="{1DA2DF7C-E22B-4FA1-8324-D1CFB9748832}" dt="2026-01-06T11:54:47.372" v="96" actId="255"/>
        <pc:sldMkLst>
          <pc:docMk/>
          <pc:sldMk cId="3833357100" sldId="260"/>
        </pc:sldMkLst>
        <pc:spChg chg="mod">
          <ac:chgData name="Alois Klotz" userId="0e7873f3-c968-46a8-ac9c-5d38456ab073" providerId="ADAL" clId="{1DA2DF7C-E22B-4FA1-8324-D1CFB9748832}" dt="2026-01-06T11:53:43.348" v="90" actId="255"/>
          <ac:spMkLst>
            <pc:docMk/>
            <pc:sldMk cId="3833357100" sldId="260"/>
            <ac:spMk id="4" creationId="{784E8B53-7345-FAF2-34C1-F120CE10FC1A}"/>
          </ac:spMkLst>
        </pc:spChg>
        <pc:spChg chg="mod">
          <ac:chgData name="Alois Klotz" userId="0e7873f3-c968-46a8-ac9c-5d38456ab073" providerId="ADAL" clId="{1DA2DF7C-E22B-4FA1-8324-D1CFB9748832}" dt="2026-01-06T11:52:12.817" v="2" actId="20577"/>
          <ac:spMkLst>
            <pc:docMk/>
            <pc:sldMk cId="3833357100" sldId="260"/>
            <ac:spMk id="7" creationId="{AAC1EDD5-7385-48DB-8224-F6C21860370E}"/>
          </ac:spMkLst>
        </pc:spChg>
        <pc:spChg chg="mod">
          <ac:chgData name="Alois Klotz" userId="0e7873f3-c968-46a8-ac9c-5d38456ab073" providerId="ADAL" clId="{1DA2DF7C-E22B-4FA1-8324-D1CFB9748832}" dt="2026-01-06T11:53:58.736" v="94" actId="1076"/>
          <ac:spMkLst>
            <pc:docMk/>
            <pc:sldMk cId="3833357100" sldId="260"/>
            <ac:spMk id="9" creationId="{A8FD8292-9BE5-9886-0100-594B2CDE5D73}"/>
          </ac:spMkLst>
        </pc:spChg>
        <pc:spChg chg="mod">
          <ac:chgData name="Alois Klotz" userId="0e7873f3-c968-46a8-ac9c-5d38456ab073" providerId="ADAL" clId="{1DA2DF7C-E22B-4FA1-8324-D1CFB9748832}" dt="2026-01-06T11:54:47.372" v="96" actId="255"/>
          <ac:spMkLst>
            <pc:docMk/>
            <pc:sldMk cId="3833357100" sldId="260"/>
            <ac:spMk id="20" creationId="{FD7AF869-0763-4AB5-8718-F86879BD73B1}"/>
          </ac:spMkLst>
        </pc:spChg>
        <pc:picChg chg="mod">
          <ac:chgData name="Alois Klotz" userId="0e7873f3-c968-46a8-ac9c-5d38456ab073" providerId="ADAL" clId="{1DA2DF7C-E22B-4FA1-8324-D1CFB9748832}" dt="2026-01-06T11:54:21.596" v="95" actId="1076"/>
          <ac:picMkLst>
            <pc:docMk/>
            <pc:sldMk cId="3833357100" sldId="260"/>
            <ac:picMk id="15" creationId="{2C40B593-F178-425A-9FC1-94AA7FEB2166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A33673-76EC-6762-91E8-03CD5CBD85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6069C2C-AEE4-68BB-31C0-BC40BC03D8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83C8DEF-039F-BF0B-F562-EB72470DF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AF617-30A9-4453-9A08-65E24AB68E2A}" type="datetimeFigureOut">
              <a:rPr lang="de-AT" smtClean="0"/>
              <a:t>06.01.2026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4925606-8362-88DD-91B8-45AD64AFF4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FD6992A-33B9-9B60-B4BC-DA6DDBCA1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2D0B9-188C-4471-82AE-BF2ED63C154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950117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E6CAFC-B820-9937-083F-F3B0ACAC8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FEBAD91-965F-AE0A-AA59-C2A84FE50E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DDC880C-1DF5-D33B-D8E7-F69F498DEC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AF617-30A9-4453-9A08-65E24AB68E2A}" type="datetimeFigureOut">
              <a:rPr lang="de-AT" smtClean="0"/>
              <a:t>06.01.2026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7AAC128-7C94-8773-32EA-6DE480880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668D39C-8C89-385F-D426-49FF03E59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2D0B9-188C-4471-82AE-BF2ED63C154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48829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2DE83F-D74D-989A-82BB-9E615ECCEA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D088058-5B24-3857-30ED-B2F1CEC1D5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E71C808-1FA8-90BC-1C8F-7D74E79158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AF617-30A9-4453-9A08-65E24AB68E2A}" type="datetimeFigureOut">
              <a:rPr lang="de-AT" smtClean="0"/>
              <a:t>06.01.2026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7B30EDE-E8CD-A544-56DC-6EEA31A7C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8F7E954-32A5-AC44-A9DE-BA1B49988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2D0B9-188C-4471-82AE-BF2ED63C154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42805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ED263E-0B2D-8281-C0A4-431A4351F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57EFBC1-C580-AAD2-7DEF-C980815541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E98491F2-B13E-D79D-9818-536B57BEEB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561656D-EDFD-315E-B1D5-F4A39E1B8C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AF617-30A9-4453-9A08-65E24AB68E2A}" type="datetimeFigureOut">
              <a:rPr lang="de-AT" smtClean="0"/>
              <a:t>06.01.2026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F06C80C-2425-D18D-4192-07FCE5475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91F9966-651B-6A1E-3247-597ED14308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2D0B9-188C-4471-82AE-BF2ED63C154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108333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F3CAF0B-C8E1-C963-398B-CDBC521BF6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C9B9145-0218-FC7F-7CF6-1795E83C0E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9EB8985-48F4-D94F-28A6-8A7AC790D2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E784436-1243-9262-5895-7B6A14C52B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110A79CB-2C3A-6DDC-C02C-1756C192B2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83A1DC22-2D1B-2CD3-5F6F-825697413F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AF617-30A9-4453-9A08-65E24AB68E2A}" type="datetimeFigureOut">
              <a:rPr lang="de-AT" smtClean="0"/>
              <a:t>06.01.2026</a:t>
            </a:fld>
            <a:endParaRPr lang="de-AT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59A37547-0FF6-D6D7-AB0E-E55CFD70C9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86E4EA02-6068-222A-8764-5D44CA674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2D0B9-188C-4471-82AE-BF2ED63C154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852014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2493E2-198B-78A9-7AA4-3AC1EBE8AD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B8C5820D-3CB7-4384-0013-C3FAF51A6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AF617-30A9-4453-9A08-65E24AB68E2A}" type="datetimeFigureOut">
              <a:rPr lang="de-AT" smtClean="0"/>
              <a:t>06.01.2026</a:t>
            </a:fld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0BCCF4D-2313-AF94-38DB-C587C4AC73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D7D8770-E380-1753-66C3-176B33F37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2D0B9-188C-4471-82AE-BF2ED63C154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564994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580AE45F-1809-A3A5-6681-66D7203B33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AF617-30A9-4453-9A08-65E24AB68E2A}" type="datetimeFigureOut">
              <a:rPr lang="de-AT" smtClean="0"/>
              <a:t>06.01.2026</a:t>
            </a:fld>
            <a:endParaRPr lang="de-AT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2453DC71-9743-DB92-69C7-D02B6B0614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25179CC-C699-A31D-19DE-62DA87E21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2D0B9-188C-4471-82AE-BF2ED63C154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3483313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D36378-D0FB-DD78-335A-ACFA55AC6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7F6AD16-E3B9-9485-4F60-A6FA954B66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6E1EC88-D3BE-92D5-4383-DCAA3C7A41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FF1AEAB-C24D-237A-7A76-F63BEDCA5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AF617-30A9-4453-9A08-65E24AB68E2A}" type="datetimeFigureOut">
              <a:rPr lang="de-AT" smtClean="0"/>
              <a:t>06.01.2026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6928C8B-DF9E-73D4-02A6-BAF38E879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F190A3E-B917-016F-CBDF-0B6CC1408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2D0B9-188C-4471-82AE-BF2ED63C154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719603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DBCDD17-6311-D88A-A61D-6D291DD0EF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38CCA261-63B4-0641-53D6-B3A86523AF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E781992-F551-D9DB-4E17-8517E4920F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1EE8298-A4D2-5313-1483-0423B1110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AF617-30A9-4453-9A08-65E24AB68E2A}" type="datetimeFigureOut">
              <a:rPr lang="de-AT" smtClean="0"/>
              <a:t>06.01.2026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61C2B6C-0FB7-CCFB-CAF6-306777632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1C78048-C707-7B89-23D5-AD3EE1F5F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2D0B9-188C-4471-82AE-BF2ED63C154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710754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EBA64F-C042-138C-BE20-985F23AB3D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A78D664F-D521-705C-E586-8586789B9B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403E837-FB03-424F-7E84-246B41224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AF617-30A9-4453-9A08-65E24AB68E2A}" type="datetimeFigureOut">
              <a:rPr lang="de-AT" smtClean="0"/>
              <a:t>06.01.2026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4D48C6E-882A-8EC3-4139-130F56A6B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16B3EE0-C2CE-18B8-675B-67604BA5A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2D0B9-188C-4471-82AE-BF2ED63C154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8471162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C6329DA6-707B-A608-E0B8-E1A035B062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44514ED3-D00A-E732-9D67-073ECAF9D0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5EEA97F-A7E0-B4B4-884D-241CF58A80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AF617-30A9-4453-9A08-65E24AB68E2A}" type="datetimeFigureOut">
              <a:rPr lang="de-AT" smtClean="0"/>
              <a:t>06.01.2026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77FF2BE-E47C-E791-6674-975AF06666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2B9A08-D00A-A15E-03E3-3D2B94330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2D0B9-188C-4471-82AE-BF2ED63C154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3467191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3BD30D0F-9BD2-2D61-A05B-1B2ADF71B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57C5404-EA07-FA3D-D747-847E9960D4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020121A-6695-6503-4DEE-B4E886ED62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6AAF617-30A9-4453-9A08-65E24AB68E2A}" type="datetimeFigureOut">
              <a:rPr lang="de-AT" smtClean="0"/>
              <a:t>06.01.2026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8DD34BB-44E3-81D9-7246-AF5BE75F1A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D16B648-ADEF-566B-1796-1460B9078A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8E2D0B9-188C-4471-82AE-BF2ED63C154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281691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www.foev-speyer.de/news-details/dapde-projekte-erfolgreich-beendet/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freepngimg.com/png/28090-sneaker-file" TargetMode="External"/><Relationship Id="rId2" Type="http://schemas.openxmlformats.org/officeDocument/2006/relationships/hyperlink" Target="https://www.foev-speyer.de/news-details/dapde-projekte-erfolgreich-beendet/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hyperlink" Target="https://creativecommons.org/licenses/by-nc/3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72A6A5F-FA21-1344-3805-AE392B3170A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AT" dirty="0"/>
              <a:t>Dark Patterns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1E26E83B-280F-1251-1DA5-B48C17B7F2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639762"/>
          </a:xfrm>
        </p:spPr>
        <p:txBody>
          <a:bodyPr/>
          <a:lstStyle/>
          <a:p>
            <a:r>
              <a:rPr lang="de-AT" dirty="0"/>
              <a:t>Irreführung durch grafische Gestaltung auf Webseiten</a:t>
            </a:r>
          </a:p>
        </p:txBody>
      </p:sp>
    </p:spTree>
    <p:extLst>
      <p:ext uri="{BB962C8B-B14F-4D97-AF65-F5344CB8AC3E}">
        <p14:creationId xmlns:p14="http://schemas.microsoft.com/office/powerpoint/2010/main" val="38290873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784E8B53-7345-FAF2-34C1-F120CE10FC1A}"/>
              </a:ext>
            </a:extLst>
          </p:cNvPr>
          <p:cNvSpPr txBox="1"/>
          <p:nvPr/>
        </p:nvSpPr>
        <p:spPr>
          <a:xfrm>
            <a:off x="1030609" y="1047856"/>
            <a:ext cx="100457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600" dirty="0"/>
              <a:t>Erstelle mit PowerPoint zwei Dark Pattern, wo der Nutzer verleitet werden soll, den auffälligen Button auszuwählen. </a:t>
            </a:r>
          </a:p>
          <a:p>
            <a:r>
              <a:rPr lang="de-AT" sz="1600" dirty="0"/>
              <a:t>Versuche, so ähnlich wie im Lösungsvorschlag zu designen!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75DA903F-CD37-26A1-4684-C94F33BAB5D5}"/>
              </a:ext>
            </a:extLst>
          </p:cNvPr>
          <p:cNvSpPr txBox="1"/>
          <p:nvPr/>
        </p:nvSpPr>
        <p:spPr>
          <a:xfrm>
            <a:off x="1144909" y="552665"/>
            <a:ext cx="9817100" cy="3693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AT" dirty="0"/>
              <a:t>Misdirection (Ablenkung)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E0769B90-9BFC-DFCA-758D-12196906DA54}"/>
              </a:ext>
            </a:extLst>
          </p:cNvPr>
          <p:cNvSpPr/>
          <p:nvPr/>
        </p:nvSpPr>
        <p:spPr>
          <a:xfrm>
            <a:off x="992504" y="4639494"/>
            <a:ext cx="247650" cy="246222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5C925D9-7F04-96ED-F571-4D4972181E9E}"/>
              </a:ext>
            </a:extLst>
          </p:cNvPr>
          <p:cNvSpPr/>
          <p:nvPr/>
        </p:nvSpPr>
        <p:spPr>
          <a:xfrm>
            <a:off x="2249804" y="4639494"/>
            <a:ext cx="247650" cy="24622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dirty="0">
                <a:sym typeface="Webdings" panose="05030102010509060703" pitchFamily="18" charset="2"/>
              </a:rPr>
              <a:t></a:t>
            </a:r>
            <a:endParaRPr lang="de-AT" dirty="0"/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505AC049-34B6-672F-5387-2E4C9DC85584}"/>
              </a:ext>
            </a:extLst>
          </p:cNvPr>
          <p:cNvSpPr/>
          <p:nvPr/>
        </p:nvSpPr>
        <p:spPr>
          <a:xfrm>
            <a:off x="3274696" y="4639494"/>
            <a:ext cx="247650" cy="24622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A4A231B4-7C9A-5EF6-A182-DE47404136AD}"/>
              </a:ext>
            </a:extLst>
          </p:cNvPr>
          <p:cNvSpPr txBox="1"/>
          <p:nvPr/>
        </p:nvSpPr>
        <p:spPr>
          <a:xfrm flipH="1">
            <a:off x="1250311" y="4704780"/>
            <a:ext cx="11010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000" b="1" dirty="0"/>
              <a:t>Erforderlich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71F2AA3D-624B-B89F-0C02-1A4555A77E46}"/>
              </a:ext>
            </a:extLst>
          </p:cNvPr>
          <p:cNvSpPr txBox="1"/>
          <p:nvPr/>
        </p:nvSpPr>
        <p:spPr>
          <a:xfrm flipH="1">
            <a:off x="2497454" y="4698306"/>
            <a:ext cx="11010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>
              <a:defRPr sz="1000" b="1"/>
            </a:lvl1pPr>
          </a:lstStyle>
          <a:p>
            <a:r>
              <a:rPr lang="de-AT" dirty="0"/>
              <a:t>Statistik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9CB8C130-BD09-CD6E-053A-4C0313997274}"/>
              </a:ext>
            </a:extLst>
          </p:cNvPr>
          <p:cNvSpPr txBox="1"/>
          <p:nvPr/>
        </p:nvSpPr>
        <p:spPr>
          <a:xfrm flipH="1">
            <a:off x="3522346" y="4698306"/>
            <a:ext cx="11010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>
              <a:defRPr sz="1000" b="1"/>
            </a:lvl1pPr>
          </a:lstStyle>
          <a:p>
            <a:r>
              <a:rPr lang="de-AT" dirty="0"/>
              <a:t>Marketing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52F1B2E8-D958-1BE2-3C57-C1ED37FF4542}"/>
              </a:ext>
            </a:extLst>
          </p:cNvPr>
          <p:cNvSpPr txBox="1"/>
          <p:nvPr/>
        </p:nvSpPr>
        <p:spPr>
          <a:xfrm>
            <a:off x="935354" y="4553580"/>
            <a:ext cx="361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>
                <a:solidFill>
                  <a:schemeClr val="bg1">
                    <a:lumMod val="65000"/>
                  </a:schemeClr>
                </a:solidFill>
                <a:sym typeface="Webdings" panose="05030102010509060703" pitchFamily="18" charset="2"/>
              </a:rPr>
              <a:t></a:t>
            </a:r>
            <a:endParaRPr lang="de-AT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C64E3068-69B2-66CF-B3FC-3FCDD7470980}"/>
              </a:ext>
            </a:extLst>
          </p:cNvPr>
          <p:cNvSpPr txBox="1"/>
          <p:nvPr/>
        </p:nvSpPr>
        <p:spPr>
          <a:xfrm>
            <a:off x="2926713" y="4079829"/>
            <a:ext cx="1748781" cy="276999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de-AT" sz="1200" b="1" dirty="0">
                <a:solidFill>
                  <a:schemeClr val="bg1"/>
                </a:solidFill>
              </a:rPr>
              <a:t>Alle Cookies erlauben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7EA61B17-3669-150C-C5E4-3BCB2FCB9FF7}"/>
              </a:ext>
            </a:extLst>
          </p:cNvPr>
          <p:cNvSpPr txBox="1"/>
          <p:nvPr/>
        </p:nvSpPr>
        <p:spPr>
          <a:xfrm>
            <a:off x="840103" y="4160590"/>
            <a:ext cx="2159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000" kern="0" dirty="0">
                <a:solidFill>
                  <a:schemeClr val="bg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Ausgewählte Cookies erlauben </a:t>
            </a:r>
            <a:endParaRPr lang="de-AT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Rechteck: abgerundete Ecken 21">
            <a:extLst>
              <a:ext uri="{FF2B5EF4-FFF2-40B4-BE49-F238E27FC236}">
                <a16:creationId xmlns:a16="http://schemas.microsoft.com/office/drawing/2014/main" id="{23409739-288F-CE05-7B40-92A0675EC7AA}"/>
              </a:ext>
            </a:extLst>
          </p:cNvPr>
          <p:cNvSpPr/>
          <p:nvPr/>
        </p:nvSpPr>
        <p:spPr>
          <a:xfrm>
            <a:off x="3048000" y="2912073"/>
            <a:ext cx="3048000" cy="520148"/>
          </a:xfrm>
          <a:prstGeom prst="roundRect">
            <a:avLst/>
          </a:prstGeom>
          <a:solidFill>
            <a:schemeClr val="accent2"/>
          </a:solidFill>
          <a:ln w="1270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1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Alle</a:t>
            </a:r>
            <a:r>
              <a:rPr lang="de-AT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de-AT" sz="1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Cookies akzeptieren</a:t>
            </a:r>
            <a:r>
              <a:rPr lang="de-AT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de-AT" dirty="0"/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240B0FDE-1B12-C112-341E-82C6C097B3AC}"/>
              </a:ext>
            </a:extLst>
          </p:cNvPr>
          <p:cNvSpPr txBox="1"/>
          <p:nvPr/>
        </p:nvSpPr>
        <p:spPr>
          <a:xfrm>
            <a:off x="840103" y="3180023"/>
            <a:ext cx="2159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000" kern="0" dirty="0">
                <a:solidFill>
                  <a:schemeClr val="bg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Nur notwendige Cookies akzeptieren </a:t>
            </a:r>
            <a:endParaRPr lang="de-AT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CCFDBCB7-CF27-54AB-52E8-028368E85D9C}"/>
              </a:ext>
            </a:extLst>
          </p:cNvPr>
          <p:cNvSpPr txBox="1"/>
          <p:nvPr/>
        </p:nvSpPr>
        <p:spPr>
          <a:xfrm>
            <a:off x="6409692" y="5397393"/>
            <a:ext cx="431545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000" b="1" i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Anleitung</a:t>
            </a:r>
            <a:r>
              <a:rPr lang="de-AT" sz="1000" i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AT" sz="1000" i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Erstelle für alle Texte ein Textfeld: Einfügen &gt; Text &gt; Textfeld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AT" sz="1000" i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Schriftart: fett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AT" sz="1000" i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Füllfarbe und abgerundete Ecken der Textfelder: Wähle das Textfeld aus, Formformat &gt; Formenarten</a:t>
            </a:r>
          </a:p>
        </p:txBody>
      </p:sp>
      <p:pic>
        <p:nvPicPr>
          <p:cNvPr id="28" name="Grafik 27">
            <a:extLst>
              <a:ext uri="{FF2B5EF4-FFF2-40B4-BE49-F238E27FC236}">
                <a16:creationId xmlns:a16="http://schemas.microsoft.com/office/drawing/2014/main" id="{5DAF048D-CA96-54D6-28E4-BD3A99DBDD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7252" y="4079829"/>
            <a:ext cx="3959748" cy="1021463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30" name="Grafik 29">
            <a:extLst>
              <a:ext uri="{FF2B5EF4-FFF2-40B4-BE49-F238E27FC236}">
                <a16:creationId xmlns:a16="http://schemas.microsoft.com/office/drawing/2014/main" id="{57A30445-66EE-109F-FEE7-884B6C5063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7252" y="2864128"/>
            <a:ext cx="4690866" cy="788023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31" name="Textfeld 30">
            <a:extLst>
              <a:ext uri="{FF2B5EF4-FFF2-40B4-BE49-F238E27FC236}">
                <a16:creationId xmlns:a16="http://schemas.microsoft.com/office/drawing/2014/main" id="{D3EFC6B8-A665-1535-7DDD-4CA971416A37}"/>
              </a:ext>
            </a:extLst>
          </p:cNvPr>
          <p:cNvSpPr txBox="1"/>
          <p:nvPr/>
        </p:nvSpPr>
        <p:spPr>
          <a:xfrm>
            <a:off x="672462" y="6281662"/>
            <a:ext cx="5569588" cy="400110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wrap="square" rtlCol="0">
            <a:spAutoFit/>
          </a:bodyPr>
          <a:lstStyle/>
          <a:p>
            <a:r>
              <a:rPr lang="de-AT" sz="1000" dirty="0"/>
              <a:t>Anmerkung zu Cookies und </a:t>
            </a:r>
            <a:r>
              <a:rPr lang="de-AT" sz="1000" b="1" dirty="0"/>
              <a:t>Marketing</a:t>
            </a:r>
            <a:r>
              <a:rPr lang="de-AT" sz="1000" dirty="0"/>
              <a:t>: Informationen zur Verwendung der Webseite werden an Partner weitergegeben (verkauft) und für soziale Medien, Werbung und Analysen verwendet.</a:t>
            </a:r>
          </a:p>
        </p:txBody>
      </p:sp>
    </p:spTree>
    <p:extLst>
      <p:ext uri="{BB962C8B-B14F-4D97-AF65-F5344CB8AC3E}">
        <p14:creationId xmlns:p14="http://schemas.microsoft.com/office/powerpoint/2010/main" val="28575489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feld 19">
            <a:extLst>
              <a:ext uri="{FF2B5EF4-FFF2-40B4-BE49-F238E27FC236}">
                <a16:creationId xmlns:a16="http://schemas.microsoft.com/office/drawing/2014/main" id="{9FBC4517-6BDA-D00A-0823-D6D84BEE554C}"/>
              </a:ext>
            </a:extLst>
          </p:cNvPr>
          <p:cNvSpPr txBox="1"/>
          <p:nvPr/>
        </p:nvSpPr>
        <p:spPr>
          <a:xfrm>
            <a:off x="3435334" y="2290646"/>
            <a:ext cx="2814959" cy="2159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endParaRPr lang="de-AT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784E8B53-7345-FAF2-34C1-F120CE10FC1A}"/>
              </a:ext>
            </a:extLst>
          </p:cNvPr>
          <p:cNvSpPr txBox="1"/>
          <p:nvPr/>
        </p:nvSpPr>
        <p:spPr>
          <a:xfrm>
            <a:off x="1030609" y="1208455"/>
            <a:ext cx="100457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600" dirty="0"/>
              <a:t>Erstelle mit PowerPoint ein Dark Pattern, wo der Nutzer verleitet werden soll, ein Abonnement abzuschließen.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75DA903F-CD37-26A1-4684-C94F33BAB5D5}"/>
              </a:ext>
            </a:extLst>
          </p:cNvPr>
          <p:cNvSpPr txBox="1"/>
          <p:nvPr/>
        </p:nvSpPr>
        <p:spPr>
          <a:xfrm>
            <a:off x="1115691" y="401525"/>
            <a:ext cx="9817100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AT" b="1" dirty="0"/>
              <a:t>Confirmshaming</a:t>
            </a:r>
            <a:r>
              <a:rPr lang="de-AT" dirty="0"/>
              <a:t>: Hier wird Druck auf den Nutzer aufgebaut.</a:t>
            </a:r>
            <a:br>
              <a:rPr lang="de-AT" dirty="0"/>
            </a:br>
            <a:r>
              <a:rPr lang="de-AT" dirty="0"/>
              <a:t> </a:t>
            </a:r>
            <a:r>
              <a:rPr lang="de-AT" sz="1200" dirty="0"/>
              <a:t>Beispiel und Erklärung auf </a:t>
            </a:r>
            <a:r>
              <a:rPr lang="de-AT" sz="1200" dirty="0">
                <a:hlinkClick r:id="rId2"/>
              </a:rPr>
              <a:t>https://www.foev-speyer.de/news-details/dapde-projekte-erfolgreich-beendet/</a:t>
            </a:r>
            <a:endParaRPr lang="de-AT" sz="1200" b="1" i="1" dirty="0"/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CCFDBCB7-CF27-54AB-52E8-028368E85D9C}"/>
              </a:ext>
            </a:extLst>
          </p:cNvPr>
          <p:cNvSpPr txBox="1"/>
          <p:nvPr/>
        </p:nvSpPr>
        <p:spPr>
          <a:xfrm>
            <a:off x="6760851" y="5051909"/>
            <a:ext cx="431545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000" b="1" i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Anleitung</a:t>
            </a:r>
            <a:r>
              <a:rPr lang="de-AT" sz="1000" i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AT" sz="1000" i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Erstelle für alle Texte (Wähle ein Geschenk…) jeweils ein Textfeld: Einfügen &gt; Text &gt; Textfeld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AT" sz="1000" i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Das Textfeld </a:t>
            </a:r>
            <a:r>
              <a:rPr lang="de-AT" sz="1000" b="1" i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Weiter mit den Vorteilen! </a:t>
            </a:r>
            <a:r>
              <a:rPr lang="de-AT" sz="1000" i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fülle mit der Farbe Dunkelgrün.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AT" sz="1000" i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Füge die Form Rechteck so ein, dass dieses alle Textfelder einschließt. Stelle die Form in den Hintergrund. </a:t>
            </a:r>
            <a:br>
              <a:rPr lang="de-AT" sz="1000" i="1" dirty="0">
                <a:solidFill>
                  <a:schemeClr val="tx2">
                    <a:lumMod val="75000"/>
                    <a:lumOff val="25000"/>
                  </a:schemeClr>
                </a:solidFill>
              </a:rPr>
            </a:br>
            <a:r>
              <a:rPr lang="de-AT" sz="1000" i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Einfügen &gt; Formen &gt; Rechtecke </a:t>
            </a:r>
            <a:br>
              <a:rPr lang="de-AT" sz="1000" i="1" dirty="0">
                <a:solidFill>
                  <a:schemeClr val="tx2">
                    <a:lumMod val="75000"/>
                    <a:lumOff val="25000"/>
                  </a:schemeClr>
                </a:solidFill>
              </a:rPr>
            </a:br>
            <a:r>
              <a:rPr lang="de-AT" sz="1000" i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Rechtsklick auf die Form &gt; In den Hintergrund 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F90ECEA9-2D9C-0516-99DB-EF5C14C9D8D7}"/>
              </a:ext>
            </a:extLst>
          </p:cNvPr>
          <p:cNvSpPr txBox="1"/>
          <p:nvPr/>
        </p:nvSpPr>
        <p:spPr>
          <a:xfrm>
            <a:off x="3740150" y="2290646"/>
            <a:ext cx="2444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200" dirty="0"/>
              <a:t>Wähle ein Geschenk!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C75F35EA-E25B-452D-B6E6-8BAEDE507CC9}"/>
              </a:ext>
            </a:extLst>
          </p:cNvPr>
          <p:cNvSpPr txBox="1"/>
          <p:nvPr/>
        </p:nvSpPr>
        <p:spPr>
          <a:xfrm>
            <a:off x="4375150" y="2652134"/>
            <a:ext cx="2444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>
              <a:defRPr sz="1200"/>
            </a:lvl1pPr>
          </a:lstStyle>
          <a:p>
            <a:r>
              <a:rPr lang="de-AT" dirty="0"/>
              <a:t>Kostenloser Versand!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636BBF3E-58CC-8D29-A89B-43A0C2635B00}"/>
              </a:ext>
            </a:extLst>
          </p:cNvPr>
          <p:cNvSpPr txBox="1"/>
          <p:nvPr/>
        </p:nvSpPr>
        <p:spPr>
          <a:xfrm>
            <a:off x="3740150" y="3001269"/>
            <a:ext cx="2444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>
              <a:defRPr sz="1200"/>
            </a:lvl1pPr>
          </a:lstStyle>
          <a:p>
            <a:r>
              <a:rPr lang="de-AT" dirty="0"/>
              <a:t>Exklusive Vorteile! 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EEB58010-7DB8-027D-8B6D-1D0569A6796A}"/>
              </a:ext>
            </a:extLst>
          </p:cNvPr>
          <p:cNvSpPr txBox="1"/>
          <p:nvPr/>
        </p:nvSpPr>
        <p:spPr>
          <a:xfrm>
            <a:off x="4375150" y="3429000"/>
            <a:ext cx="27514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>
              <a:defRPr sz="1200"/>
            </a:lvl1pPr>
          </a:lstStyle>
          <a:p>
            <a:r>
              <a:rPr lang="de-AT" dirty="0"/>
              <a:t>Kostenlos 14 Tage testen!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4A15E77A-94F0-F280-5FA0-AD1156902A60}"/>
              </a:ext>
            </a:extLst>
          </p:cNvPr>
          <p:cNvSpPr txBox="1"/>
          <p:nvPr/>
        </p:nvSpPr>
        <p:spPr>
          <a:xfrm>
            <a:off x="3620437" y="3839939"/>
            <a:ext cx="2444751" cy="276999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>
            <a:defPPr>
              <a:defRPr lang="de-DE"/>
            </a:defPPr>
            <a:lvl1pPr>
              <a:defRPr sz="1200"/>
            </a:lvl1pPr>
          </a:lstStyle>
          <a:p>
            <a:r>
              <a:rPr lang="de-AT" dirty="0">
                <a:solidFill>
                  <a:schemeClr val="bg1"/>
                </a:solidFill>
              </a:rPr>
              <a:t>Weiter mit Vorteilen!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F8F0667B-404D-ADC1-05DA-D9CF0166E2AD}"/>
              </a:ext>
            </a:extLst>
          </p:cNvPr>
          <p:cNvSpPr txBox="1"/>
          <p:nvPr/>
        </p:nvSpPr>
        <p:spPr>
          <a:xfrm>
            <a:off x="763238" y="4172647"/>
            <a:ext cx="2543186" cy="276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de-DE"/>
            </a:defPPr>
            <a:lvl1pPr>
              <a:defRPr sz="1200"/>
            </a:lvl1pPr>
          </a:lstStyle>
          <a:p>
            <a:r>
              <a:rPr lang="de-AT" dirty="0"/>
              <a:t>Weiter und keine Vorteile erhalten.</a:t>
            </a:r>
          </a:p>
        </p:txBody>
      </p:sp>
      <p:pic>
        <p:nvPicPr>
          <p:cNvPr id="26" name="Grafik 25">
            <a:extLst>
              <a:ext uri="{FF2B5EF4-FFF2-40B4-BE49-F238E27FC236}">
                <a16:creationId xmlns:a16="http://schemas.microsoft.com/office/drawing/2014/main" id="{A6EC7ED3-8FAB-8C53-0068-4FAF25E9F5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0519" y="2428991"/>
            <a:ext cx="4853931" cy="2053796"/>
          </a:xfrm>
          <a:prstGeom prst="rect">
            <a:avLst/>
          </a:prstGeom>
        </p:spPr>
      </p:pic>
      <p:sp>
        <p:nvSpPr>
          <p:cNvPr id="33" name="Textfeld 32">
            <a:extLst>
              <a:ext uri="{FF2B5EF4-FFF2-40B4-BE49-F238E27FC236}">
                <a16:creationId xmlns:a16="http://schemas.microsoft.com/office/drawing/2014/main" id="{7FDB2D81-CB96-BD16-119C-2A695AFECD33}"/>
              </a:ext>
            </a:extLst>
          </p:cNvPr>
          <p:cNvSpPr txBox="1"/>
          <p:nvPr/>
        </p:nvSpPr>
        <p:spPr>
          <a:xfrm>
            <a:off x="1030609" y="154755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sz="1800" dirty="0"/>
              <a:t>Versuche, so ähnlich wie im Lösungsvorschlag zu designen!</a:t>
            </a:r>
          </a:p>
        </p:txBody>
      </p:sp>
    </p:spTree>
    <p:extLst>
      <p:ext uri="{BB962C8B-B14F-4D97-AF65-F5344CB8AC3E}">
        <p14:creationId xmlns:p14="http://schemas.microsoft.com/office/powerpoint/2010/main" val="147150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784E8B53-7345-FAF2-34C1-F120CE10FC1A}"/>
              </a:ext>
            </a:extLst>
          </p:cNvPr>
          <p:cNvSpPr txBox="1"/>
          <p:nvPr/>
        </p:nvSpPr>
        <p:spPr>
          <a:xfrm>
            <a:off x="1030609" y="1208455"/>
            <a:ext cx="100457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200" dirty="0"/>
              <a:t>Erstelle mit PowerPoint ein Dark Pattern, wo auf den Nutzer Druck aufgebaut wird: Nur 3:45 Minuten im Einkaufswagen und noch 2 verfügbar.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75DA903F-CD37-26A1-4684-C94F33BAB5D5}"/>
              </a:ext>
            </a:extLst>
          </p:cNvPr>
          <p:cNvSpPr txBox="1"/>
          <p:nvPr/>
        </p:nvSpPr>
        <p:spPr>
          <a:xfrm>
            <a:off x="1115691" y="401525"/>
            <a:ext cx="9817100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b="1" dirty="0" err="1"/>
              <a:t>Scarcity</a:t>
            </a:r>
            <a:r>
              <a:rPr lang="de-DE" b="1" dirty="0"/>
              <a:t> </a:t>
            </a:r>
            <a:r>
              <a:rPr lang="de-DE" b="1" dirty="0" err="1"/>
              <a:t>Pressure</a:t>
            </a:r>
            <a:r>
              <a:rPr lang="de-DE" dirty="0"/>
              <a:t> – gezielter Druck durch Knappheit</a:t>
            </a:r>
            <a:br>
              <a:rPr lang="de-AT" dirty="0"/>
            </a:br>
            <a:r>
              <a:rPr lang="de-AT" dirty="0"/>
              <a:t> </a:t>
            </a:r>
            <a:r>
              <a:rPr lang="de-AT" sz="1200" dirty="0"/>
              <a:t>Beispiel und Erklärung auf </a:t>
            </a:r>
            <a:r>
              <a:rPr lang="de-AT" sz="1200" b="1" i="1" dirty="0">
                <a:hlinkClick r:id="rId2"/>
              </a:rPr>
              <a:t>https://www.foev-speyer.de/news-details/dapde-projekte-erfolgreich-beendet/</a:t>
            </a:r>
            <a:endParaRPr lang="de-AT" sz="1200" b="1" i="1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A8FD8292-9BE5-9886-0100-594B2CDE5D73}"/>
              </a:ext>
            </a:extLst>
          </p:cNvPr>
          <p:cNvSpPr txBox="1"/>
          <p:nvPr/>
        </p:nvSpPr>
        <p:spPr>
          <a:xfrm>
            <a:off x="1030609" y="1456947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sz="1200" dirty="0"/>
              <a:t>Versuche, so ähnlich wie im Lösungsvorschlag zu designen!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AAC1EDD5-7385-48DB-8224-F6C21860370E}"/>
              </a:ext>
            </a:extLst>
          </p:cNvPr>
          <p:cNvSpPr txBox="1"/>
          <p:nvPr/>
        </p:nvSpPr>
        <p:spPr>
          <a:xfrm>
            <a:off x="6240049" y="5213901"/>
            <a:ext cx="511688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000" i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Füge ein Bild von Sportschuhen ein. </a:t>
            </a:r>
          </a:p>
          <a:p>
            <a:r>
              <a:rPr lang="de-AT" sz="1000" i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Zwei Möglichkeiten</a:t>
            </a:r>
            <a:r>
              <a:rPr lang="de-AT" sz="800" b="1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AT" sz="1000" i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Einfügen &gt; Bilder &gt; Onlinebilder. Als Begriff Sportschuhe Grafik eingeben. </a:t>
            </a:r>
            <a:br>
              <a:rPr lang="de-AT" sz="1000" i="1" dirty="0">
                <a:solidFill>
                  <a:schemeClr val="tx2">
                    <a:lumMod val="75000"/>
                    <a:lumOff val="25000"/>
                  </a:schemeClr>
                </a:solidFill>
              </a:rPr>
            </a:br>
            <a:r>
              <a:rPr lang="de-AT" sz="1000" i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Beachte: PowerPoint fügt automatisch die Commons </a:t>
            </a:r>
            <a:r>
              <a:rPr lang="de-AT" sz="1000" i="1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Crative</a:t>
            </a:r>
            <a:r>
              <a:rPr lang="de-AT" sz="1000" i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Informationen (Urheberrecht!) ein. Wenn nichts eingefügt wurde, ist es Public Domain.</a:t>
            </a:r>
            <a:br>
              <a:rPr lang="de-AT" sz="1000" i="1" dirty="0">
                <a:solidFill>
                  <a:schemeClr val="tx2">
                    <a:lumMod val="75000"/>
                    <a:lumOff val="25000"/>
                  </a:schemeClr>
                </a:solidFill>
              </a:rPr>
            </a:br>
            <a:r>
              <a:rPr lang="de-AT" sz="1000" i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Beispiel: "</a:t>
            </a:r>
            <a:r>
              <a:rPr lang="de-AT" sz="1000" i="1" dirty="0">
                <a:solidFill>
                  <a:schemeClr val="tx2">
                    <a:lumMod val="75000"/>
                    <a:lumOff val="25000"/>
                  </a:schemeClr>
                </a:solidFill>
                <a:hlinkClick r:id="rId3" tooltip="https://freepngimg.com/png/28090-sneaker-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Dieses Foto</a:t>
            </a:r>
            <a:r>
              <a:rPr lang="de-AT" sz="1000" i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" von Unbekannter Autor ist lizenziert gemäß </a:t>
            </a:r>
            <a:r>
              <a:rPr lang="de-AT" sz="1000" i="1" dirty="0">
                <a:solidFill>
                  <a:schemeClr val="tx2">
                    <a:lumMod val="75000"/>
                    <a:lumOff val="25000"/>
                  </a:schemeClr>
                </a:solidFill>
                <a:hlinkClick r:id="rId4" tooltip="https://creativecommons.org/licenses/by-nc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</a:t>
            </a:r>
            <a:endParaRPr lang="de-AT" sz="1000" i="1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AT" sz="1000" i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Einfügen &gt; Illustrationen &gt; 3D-Modelle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4241A078-7B9F-4055-92AE-5D8333B04A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42990" y="2036981"/>
            <a:ext cx="4929135" cy="3030058"/>
          </a:xfrm>
          <a:prstGeom prst="rect">
            <a:avLst/>
          </a:prstGeom>
        </p:spPr>
      </p:pic>
      <p:sp>
        <p:nvSpPr>
          <p:cNvPr id="10" name="Rechteck 9">
            <a:extLst>
              <a:ext uri="{FF2B5EF4-FFF2-40B4-BE49-F238E27FC236}">
                <a16:creationId xmlns:a16="http://schemas.microsoft.com/office/drawing/2014/main" id="{BB9507AA-D924-487D-9E26-B555A5DE0D09}"/>
              </a:ext>
            </a:extLst>
          </p:cNvPr>
          <p:cNvSpPr/>
          <p:nvPr/>
        </p:nvSpPr>
        <p:spPr>
          <a:xfrm>
            <a:off x="976178" y="2048267"/>
            <a:ext cx="4972833" cy="3018772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620267C2-2300-4667-9AD4-E4A08E84C885}"/>
              </a:ext>
            </a:extLst>
          </p:cNvPr>
          <p:cNvSpPr txBox="1"/>
          <p:nvPr/>
        </p:nvSpPr>
        <p:spPr>
          <a:xfrm>
            <a:off x="2788276" y="2503468"/>
            <a:ext cx="2505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b="1" dirty="0">
                <a:latin typeface="Bradley Hand ITC" panose="03070402050302030203" pitchFamily="66" charset="0"/>
              </a:rPr>
              <a:t>Sportschuhe</a:t>
            </a:r>
          </a:p>
        </p:txBody>
      </p:sp>
      <p:sp>
        <p:nvSpPr>
          <p:cNvPr id="12" name="Rechteck: abgerundete Ecken 11">
            <a:extLst>
              <a:ext uri="{FF2B5EF4-FFF2-40B4-BE49-F238E27FC236}">
                <a16:creationId xmlns:a16="http://schemas.microsoft.com/office/drawing/2014/main" id="{E5F04ACC-125F-4325-BA7B-397867DBFD16}"/>
              </a:ext>
            </a:extLst>
          </p:cNvPr>
          <p:cNvSpPr/>
          <p:nvPr/>
        </p:nvSpPr>
        <p:spPr>
          <a:xfrm>
            <a:off x="2875959" y="4302954"/>
            <a:ext cx="1296443" cy="81419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3" name="Rechteck: abgerundete Ecken 12">
            <a:extLst>
              <a:ext uri="{FF2B5EF4-FFF2-40B4-BE49-F238E27FC236}">
                <a16:creationId xmlns:a16="http://schemas.microsoft.com/office/drawing/2014/main" id="{2BA0297D-AA71-4B96-BD31-4D83AF68A889}"/>
              </a:ext>
            </a:extLst>
          </p:cNvPr>
          <p:cNvSpPr/>
          <p:nvPr/>
        </p:nvSpPr>
        <p:spPr>
          <a:xfrm>
            <a:off x="2875959" y="4312346"/>
            <a:ext cx="2722323" cy="8141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B642EF64-74B6-4818-94DE-BF1D2A64799A}"/>
              </a:ext>
            </a:extLst>
          </p:cNvPr>
          <p:cNvSpPr txBox="1"/>
          <p:nvPr/>
        </p:nvSpPr>
        <p:spPr>
          <a:xfrm>
            <a:off x="2788276" y="4066664"/>
            <a:ext cx="31607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200" b="1" i="1" dirty="0">
                <a:latin typeface="Bradley Hand ITC" panose="03070402050302030203" pitchFamily="66" charset="0"/>
              </a:rPr>
              <a:t>Noch 3.45 Minuten im Einkaufswagen</a:t>
            </a: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2C40B593-F178-425A-9FC1-94AA7FEB216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193865" y="2734384"/>
            <a:ext cx="1594411" cy="1110260"/>
          </a:xfrm>
          <a:prstGeom prst="rect">
            <a:avLst/>
          </a:prstGeom>
        </p:spPr>
      </p:pic>
      <p:sp>
        <p:nvSpPr>
          <p:cNvPr id="16" name="Textfeld 15">
            <a:extLst>
              <a:ext uri="{FF2B5EF4-FFF2-40B4-BE49-F238E27FC236}">
                <a16:creationId xmlns:a16="http://schemas.microsoft.com/office/drawing/2014/main" id="{A60207D6-0866-4A8C-A8D2-E78966B8D05A}"/>
              </a:ext>
            </a:extLst>
          </p:cNvPr>
          <p:cNvSpPr txBox="1"/>
          <p:nvPr/>
        </p:nvSpPr>
        <p:spPr>
          <a:xfrm rot="20529524">
            <a:off x="1357284" y="4515650"/>
            <a:ext cx="107306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800" b="1" i="1" dirty="0">
                <a:latin typeface="Bradley Hand ITC" panose="03070402050302030203" pitchFamily="66" charset="0"/>
              </a:rPr>
              <a:t>Noch 2 verfügbar!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FD7AF869-0763-4AB5-8718-F86879BD73B1}"/>
              </a:ext>
            </a:extLst>
          </p:cNvPr>
          <p:cNvSpPr txBox="1"/>
          <p:nvPr/>
        </p:nvSpPr>
        <p:spPr>
          <a:xfrm>
            <a:off x="1115691" y="3917754"/>
            <a:ext cx="146368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600" dirty="0"/>
              <a:t>„Dieses Foto" von Unbekannter Autor ist lizenziert gemäß CC BY-NC</a:t>
            </a:r>
          </a:p>
        </p:txBody>
      </p:sp>
    </p:spTree>
    <p:extLst>
      <p:ext uri="{BB962C8B-B14F-4D97-AF65-F5344CB8AC3E}">
        <p14:creationId xmlns:p14="http://schemas.microsoft.com/office/powerpoint/2010/main" val="38333571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417</Words>
  <Application>Microsoft Office PowerPoint</Application>
  <PresentationFormat>Breitbild</PresentationFormat>
  <Paragraphs>43</Paragraphs>
  <Slides>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10" baseType="lpstr">
      <vt:lpstr>Aptos</vt:lpstr>
      <vt:lpstr>Aptos Display</vt:lpstr>
      <vt:lpstr>Arial</vt:lpstr>
      <vt:lpstr>Bradley Hand ITC</vt:lpstr>
      <vt:lpstr>Times New Roman</vt:lpstr>
      <vt:lpstr>Office</vt:lpstr>
      <vt:lpstr>Dark Patterns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Alois Klotz</dc:creator>
  <cp:lastModifiedBy>Alois Klotz</cp:lastModifiedBy>
  <cp:revision>3</cp:revision>
  <dcterms:created xsi:type="dcterms:W3CDTF">2024-04-14T08:10:09Z</dcterms:created>
  <dcterms:modified xsi:type="dcterms:W3CDTF">2026-01-06T11:54:57Z</dcterms:modified>
</cp:coreProperties>
</file>