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173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1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F955B169-B209-462F-A9B2-6DCF1F7D529C}"/>
    <pc:docChg chg="modSld">
      <pc:chgData name="Alois Klotz" userId="0e7873f3-c968-46a8-ac9c-5d38456ab073" providerId="ADAL" clId="{F955B169-B209-462F-A9B2-6DCF1F7D529C}" dt="2023-05-24T19:55:42.856" v="5" actId="20577"/>
      <pc:docMkLst>
        <pc:docMk/>
      </pc:docMkLst>
      <pc:sldChg chg="modSp modAnim">
        <pc:chgData name="Alois Klotz" userId="0e7873f3-c968-46a8-ac9c-5d38456ab073" providerId="ADAL" clId="{F955B169-B209-462F-A9B2-6DCF1F7D529C}" dt="2023-05-24T19:55:42.856" v="5" actId="20577"/>
        <pc:sldMkLst>
          <pc:docMk/>
          <pc:sldMk cId="1852834697" sldId="265"/>
        </pc:sldMkLst>
        <pc:spChg chg="mod">
          <ac:chgData name="Alois Klotz" userId="0e7873f3-c968-46a8-ac9c-5d38456ab073" providerId="ADAL" clId="{F955B169-B209-462F-A9B2-6DCF1F7D529C}" dt="2023-05-24T19:55:42.856" v="5" actId="20577"/>
          <ac:spMkLst>
            <pc:docMk/>
            <pc:sldMk cId="1852834697" sldId="265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Niederschläge in mm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Dezember</c:v>
                </c:pt>
                <c:pt idx="1">
                  <c:v>Jänner</c:v>
                </c:pt>
                <c:pt idx="2">
                  <c:v>Februar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65</c:v>
                </c:pt>
                <c:pt idx="1">
                  <c:v>55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F-42D5-BC4A-7A2F0C962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614760"/>
        <c:axId val="403618696"/>
      </c:barChart>
      <c:catAx>
        <c:axId val="40361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03618696"/>
        <c:crosses val="autoZero"/>
        <c:auto val="1"/>
        <c:lblAlgn val="ctr"/>
        <c:lblOffset val="100"/>
        <c:noMultiLvlLbl val="0"/>
      </c:catAx>
      <c:valAx>
        <c:axId val="40361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0361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221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620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793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871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4209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3288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448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555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2423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998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04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45F57-2FA8-4ABC-BFE6-D06590029B83}" type="datetimeFigureOut">
              <a:rPr lang="de-AT" smtClean="0"/>
              <a:t>24.05.2023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42B06-8100-4652-92E1-C5CD46B1C7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59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IT-Security</a:t>
            </a:r>
            <a:endParaRPr lang="de-AT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8FFEF300-4E21-4A1E-BDF8-3FE640B79E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IT-Sicherheit und Datenschutz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5364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Aus Daten werden Informationen</a:t>
            </a:r>
            <a:endParaRPr lang="de-AT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196844"/>
              </p:ext>
            </p:extLst>
          </p:nvPr>
        </p:nvGraphicFramePr>
        <p:xfrm>
          <a:off x="1437289" y="1690688"/>
          <a:ext cx="6855372" cy="3063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03D914D1-31DB-45EE-B524-C7CA68184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961293"/>
              </p:ext>
            </p:extLst>
          </p:nvPr>
        </p:nvGraphicFramePr>
        <p:xfrm>
          <a:off x="1437288" y="5258553"/>
          <a:ext cx="885557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27787">
                  <a:extLst>
                    <a:ext uri="{9D8B030D-6E8A-4147-A177-3AD203B41FA5}">
                      <a16:colId xmlns:a16="http://schemas.microsoft.com/office/drawing/2014/main" val="2675678006"/>
                    </a:ext>
                  </a:extLst>
                </a:gridCol>
                <a:gridCol w="4427787">
                  <a:extLst>
                    <a:ext uri="{9D8B030D-6E8A-4147-A177-3AD203B41FA5}">
                      <a16:colId xmlns:a16="http://schemas.microsoft.com/office/drawing/2014/main" val="110312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A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Aus den Daten gewonnene Informationen:</a:t>
                      </a:r>
                      <a:endParaRPr lang="de-A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02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Durchschnittlicher Niederschlag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70</a:t>
                      </a:r>
                      <a:endParaRPr lang="de-AT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17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Der höchste Niederschlag in 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de-AT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93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9194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Cybercrime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Computerkriminalität bzw. Internetkriminalität</a:t>
            </a:r>
          </a:p>
          <a:p>
            <a:r>
              <a:rPr lang="de-AT" dirty="0"/>
              <a:t>Beispiele: </a:t>
            </a:r>
          </a:p>
          <a:p>
            <a:pPr lvl="1"/>
            <a:r>
              <a:rPr lang="de-AT" dirty="0"/>
              <a:t>Identitätsdiebstahl </a:t>
            </a:r>
          </a:p>
          <a:p>
            <a:pPr lvl="1"/>
            <a:r>
              <a:rPr lang="de-AT" dirty="0"/>
              <a:t>Information </a:t>
            </a:r>
            <a:r>
              <a:rPr lang="de-AT" dirty="0" err="1"/>
              <a:t>Diving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9426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Daten können verloren gehen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durch Feuer, Hochwasser…</a:t>
            </a:r>
            <a:endParaRPr lang="de-DE" dirty="0">
              <a:effectLst/>
            </a:endParaRPr>
          </a:p>
          <a:p>
            <a:r>
              <a:rPr lang="de-DE" dirty="0">
                <a:effectLst/>
              </a:rPr>
              <a:t>durch Malware</a:t>
            </a:r>
          </a:p>
          <a:p>
            <a:r>
              <a:rPr lang="de-DE" dirty="0">
                <a:effectLst/>
              </a:rPr>
              <a:t>durch Unachtsamkeit</a:t>
            </a:r>
          </a:p>
          <a:p>
            <a:pPr marL="0" indent="0">
              <a:buNone/>
            </a:pPr>
            <a:endParaRPr lang="de-DE" dirty="0">
              <a:effectLst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CF84A56-5281-4147-9313-2AF579B1EFBD}"/>
              </a:ext>
            </a:extLst>
          </p:cNvPr>
          <p:cNvSpPr/>
          <p:nvPr/>
        </p:nvSpPr>
        <p:spPr>
          <a:xfrm>
            <a:off x="537101" y="4283425"/>
            <a:ext cx="7212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9580" indent="65405">
              <a:spcBef>
                <a:spcPts val="140"/>
              </a:spcBef>
              <a:spcAft>
                <a:spcPts val="140"/>
              </a:spcAft>
            </a:pPr>
            <a:r>
              <a:rPr lang="de-DE" sz="2800" b="1" i="1" dirty="0">
                <a:latin typeface="Carlito" panose="020F0502020204030204" pitchFamily="34" charset="0"/>
                <a:ea typeface="Times New Roman" panose="02020603050405020304" pitchFamily="18" charset="0"/>
              </a:rPr>
              <a:t>Wichtig</a:t>
            </a:r>
            <a:r>
              <a:rPr lang="de-DE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Backups regelmäßig durchführen!</a:t>
            </a:r>
            <a:endParaRPr lang="de-AT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84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Bedrohung der Datensicherheit von innen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Mitarbeiter verraten Passwörter oder nehmen Daten mit</a:t>
            </a:r>
          </a:p>
          <a:p>
            <a:r>
              <a:rPr lang="de-DE" dirty="0"/>
              <a:t>USB-Sticks und Notebooks gehen verloren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5909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Personenbezogenen Daten sind</a:t>
            </a:r>
            <a:r>
              <a:rPr lang="de-DE" dirty="0"/>
              <a:t>: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Geburtsdatum</a:t>
            </a:r>
            <a:r>
              <a:rPr lang="de-DE" dirty="0">
                <a:effectLst/>
              </a:rPr>
              <a:t> </a:t>
            </a:r>
          </a:p>
          <a:p>
            <a:r>
              <a:rPr lang="de-DE" dirty="0"/>
              <a:t>Wohnadresse</a:t>
            </a:r>
            <a:r>
              <a:rPr lang="de-DE" dirty="0">
                <a:effectLst/>
              </a:rPr>
              <a:t> </a:t>
            </a:r>
          </a:p>
          <a:p>
            <a:r>
              <a:rPr lang="de-DE" dirty="0">
                <a:effectLst/>
              </a:rPr>
              <a:t>E-</a:t>
            </a:r>
            <a:r>
              <a:rPr lang="de-DE" dirty="0"/>
              <a:t>Mailadresse</a:t>
            </a:r>
            <a:r>
              <a:rPr lang="de-DE" dirty="0">
                <a:effectLst/>
              </a:rPr>
              <a:t>, Telefonnummer</a:t>
            </a:r>
          </a:p>
          <a:p>
            <a:r>
              <a:rPr lang="de-DE" dirty="0"/>
              <a:t>Einkommen</a:t>
            </a:r>
          </a:p>
          <a:p>
            <a:r>
              <a:rPr lang="de-DE" dirty="0"/>
              <a:t>Beruf</a:t>
            </a:r>
          </a:p>
          <a:p>
            <a:r>
              <a:rPr lang="de-DE" dirty="0"/>
              <a:t>Religionsbekenntnis</a:t>
            </a:r>
            <a:endParaRPr lang="de-DE" dirty="0">
              <a:effectLst/>
            </a:endParaRPr>
          </a:p>
          <a:p>
            <a:pPr marL="0" indent="0">
              <a:buNone/>
            </a:pPr>
            <a:endParaRPr lang="de-DE" dirty="0">
              <a:effectLst/>
            </a:endParaRPr>
          </a:p>
          <a:p>
            <a:pPr marL="0" indent="0">
              <a:buNone/>
            </a:pPr>
            <a:r>
              <a:rPr lang="de-DE" dirty="0">
                <a:effectLst/>
              </a:rPr>
              <a:t>Sei sparsam mit der Weitergabe persönlicher Daten!</a:t>
            </a:r>
          </a:p>
        </p:txBody>
      </p:sp>
    </p:spTree>
    <p:extLst>
      <p:ext uri="{BB962C8B-B14F-4D97-AF65-F5344CB8AC3E}">
        <p14:creationId xmlns:p14="http://schemas.microsoft.com/office/powerpoint/2010/main" val="16885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Weitergabe von personenbezogenen Daten – negative Folgen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35724" y="2282825"/>
            <a:ext cx="10515600" cy="4351338"/>
          </a:xfrm>
        </p:spPr>
        <p:txBody>
          <a:bodyPr/>
          <a:lstStyle/>
          <a:p>
            <a:r>
              <a:rPr lang="de-DE" dirty="0"/>
              <a:t>Unerwünschte Werbung</a:t>
            </a:r>
          </a:p>
          <a:p>
            <a:r>
              <a:rPr lang="de-DE" dirty="0">
                <a:effectLst/>
              </a:rPr>
              <a:t>veröffentlichte Daten </a:t>
            </a:r>
            <a:r>
              <a:rPr lang="de-DE" dirty="0"/>
              <a:t>können</a:t>
            </a:r>
            <a:r>
              <a:rPr lang="de-DE" dirty="0">
                <a:effectLst/>
              </a:rPr>
              <a:t> wo anders auftauchen – keine Kontrolle mehr</a:t>
            </a:r>
          </a:p>
          <a:p>
            <a:r>
              <a:rPr lang="de-DE" dirty="0"/>
              <a:t>Identitätsmissbrauch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814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i="1" dirty="0"/>
              <a:t>Was kann ich tun, um meine Daten zu schützen?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Sichere Passwörter mit Buchstaben, Zahlen, Sonderzeichen verwenden</a:t>
            </a:r>
            <a:endParaRPr lang="de-DE" dirty="0"/>
          </a:p>
          <a:p>
            <a:r>
              <a:rPr lang="de-DE" dirty="0"/>
              <a:t>Passwortmanager verwenden (z.B. </a:t>
            </a:r>
            <a:r>
              <a:rPr lang="de-DE" dirty="0" err="1"/>
              <a:t>Keypass</a:t>
            </a:r>
            <a:r>
              <a:rPr lang="de-DE" dirty="0"/>
              <a:t>)</a:t>
            </a:r>
          </a:p>
          <a:p>
            <a:pPr lvl="1"/>
            <a:r>
              <a:rPr lang="de-AT" dirty="0"/>
              <a:t>Speichert verschiedene Benutzernamen und Passwörter an </a:t>
            </a:r>
            <a:r>
              <a:rPr lang="de-DE" dirty="0"/>
              <a:t>einem Ort</a:t>
            </a:r>
            <a:r>
              <a:rPr lang="de-AT" dirty="0"/>
              <a:t>.</a:t>
            </a:r>
          </a:p>
          <a:p>
            <a:pPr lvl="1"/>
            <a:r>
              <a:rPr lang="de-AT" dirty="0"/>
              <a:t>Benutzer muss sich nur ein Passwort merken.</a:t>
            </a:r>
            <a:endParaRPr lang="de-DE" dirty="0">
              <a:effectLst/>
            </a:endParaRPr>
          </a:p>
          <a:p>
            <a:r>
              <a:rPr lang="de-DE" dirty="0"/>
              <a:t>Gefahren bei Cloud-Computing kennen:</a:t>
            </a:r>
          </a:p>
          <a:p>
            <a:pPr lvl="1"/>
            <a:r>
              <a:rPr lang="de-AT" dirty="0"/>
              <a:t>Es muss immer klar sein, wer Zugriff auf die Daten hat.</a:t>
            </a:r>
            <a:endParaRPr lang="de-DE" dirty="0"/>
          </a:p>
          <a:p>
            <a:pPr lvl="1"/>
            <a:r>
              <a:rPr lang="de-DE" dirty="0"/>
              <a:t>Dem Provider muss man vertrauen können.</a:t>
            </a:r>
            <a:endParaRPr lang="de-DE" dirty="0">
              <a:effectLst/>
            </a:endParaRPr>
          </a:p>
          <a:p>
            <a:pPr lvl="1"/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105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Integrität von Daten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Daten sollen vollständig  und unverändert  sein.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77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Datenschutzgrundverordnung (DSGVO)</a:t>
            </a:r>
            <a:br>
              <a:rPr lang="de-DE" b="0" dirty="0">
                <a:effectLst/>
              </a:rPr>
            </a:b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778329"/>
            <a:ext cx="10515600" cy="4351338"/>
          </a:xfrm>
        </p:spPr>
        <p:txBody>
          <a:bodyPr/>
          <a:lstStyle/>
          <a:p>
            <a:r>
              <a:rPr lang="de-DE" dirty="0"/>
              <a:t>Nur notwendige  Daten dürfen gespeichert werden (Datensparsamkeit)!</a:t>
            </a:r>
          </a:p>
          <a:p>
            <a:r>
              <a:rPr lang="de-DE" dirty="0"/>
              <a:t>Recht auf Auskunft (Grundsatz der Transparenz)</a:t>
            </a:r>
          </a:p>
          <a:p>
            <a:pPr lvl="1"/>
            <a:r>
              <a:rPr lang="de-DE" sz="2800" dirty="0"/>
              <a:t>Betroffene </a:t>
            </a:r>
            <a:r>
              <a:rPr lang="de-DE" dirty="0"/>
              <a:t> können Auskunft verlangen</a:t>
            </a:r>
          </a:p>
          <a:p>
            <a:pPr lvl="1"/>
            <a:r>
              <a:rPr lang="de-DE" sz="2800" dirty="0"/>
              <a:t>Der Auftraggeber </a:t>
            </a:r>
            <a:r>
              <a:rPr lang="de-DE" dirty="0"/>
              <a:t> muss gespeicherte personenbezogenen Daten bekannt geben.</a:t>
            </a:r>
          </a:p>
          <a:p>
            <a:r>
              <a:rPr lang="de-DE" dirty="0"/>
              <a:t>Recht auf Richtigstellung  oder Löschung  von falschen Daten.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5283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Strategien zur Datensicherheit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Regelmäßige Backups</a:t>
            </a:r>
          </a:p>
          <a:p>
            <a:r>
              <a:rPr lang="de-DE" dirty="0"/>
              <a:t>•	Ablaufplanung  der Datensicherung: Je nach Betrieb verschieden.</a:t>
            </a:r>
          </a:p>
          <a:p>
            <a:r>
              <a:rPr lang="de-DE" dirty="0"/>
              <a:t>Aufbewahrung:</a:t>
            </a:r>
          </a:p>
          <a:p>
            <a:pPr lvl="1"/>
            <a:r>
              <a:rPr lang="de-DE" dirty="0"/>
              <a:t>Sicher vor Feuer</a:t>
            </a:r>
          </a:p>
          <a:p>
            <a:pPr lvl="1"/>
            <a:r>
              <a:rPr lang="de-DE" dirty="0"/>
              <a:t>Sicher vor Entwendung</a:t>
            </a:r>
          </a:p>
          <a:p>
            <a:pPr lvl="1"/>
            <a:r>
              <a:rPr lang="de-DE" dirty="0"/>
              <a:t>Begrenzte Haltbarkeit  von Datenträger (Festplatte, DVD…)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353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Breitbild</PresentationFormat>
  <Paragraphs>58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Carlito</vt:lpstr>
      <vt:lpstr>Times New Roman</vt:lpstr>
      <vt:lpstr>Office</vt:lpstr>
      <vt:lpstr>IT-Security</vt:lpstr>
      <vt:lpstr>Aus Daten werden Informationen</vt:lpstr>
      <vt:lpstr>Cybercrime</vt:lpstr>
      <vt:lpstr>Daten können verloren gehen </vt:lpstr>
      <vt:lpstr>Bedrohung der Datensicherheit von innen</vt:lpstr>
      <vt:lpstr>Personenbezogenen Daten sind:</vt:lpstr>
      <vt:lpstr>Weitergabe von personenbezogenen Daten – negative Folgen</vt:lpstr>
      <vt:lpstr>Was kann ich tun, um meine Daten zu schützen? </vt:lpstr>
      <vt:lpstr>Integrität von Daten </vt:lpstr>
      <vt:lpstr>Datenschutzgrundverordnung (DSGVO) </vt:lpstr>
      <vt:lpstr>Strategien zur Datensicherheit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Lehrer</dc:creator>
  <cp:lastModifiedBy>Easy4me</cp:lastModifiedBy>
  <cp:revision>28</cp:revision>
  <dcterms:created xsi:type="dcterms:W3CDTF">2017-01-31T19:54:16Z</dcterms:created>
  <dcterms:modified xsi:type="dcterms:W3CDTF">2023-05-24T19:55:52Z</dcterms:modified>
</cp:coreProperties>
</file>