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61" r:id="rId4"/>
    <p:sldId id="262" r:id="rId5"/>
    <p:sldId id="263" r:id="rId6"/>
    <p:sldId id="266" r:id="rId7"/>
    <p:sldId id="260" r:id="rId8"/>
    <p:sldId id="257" r:id="rId9"/>
    <p:sldId id="258" r:id="rId10"/>
    <p:sldId id="278" r:id="rId11"/>
    <p:sldId id="279" r:id="rId12"/>
    <p:sldId id="267" r:id="rId13"/>
    <p:sldId id="268" r:id="rId14"/>
    <p:sldId id="269" r:id="rId15"/>
    <p:sldId id="271" r:id="rId16"/>
    <p:sldId id="273" r:id="rId17"/>
    <p:sldId id="272" r:id="rId18"/>
    <p:sldId id="280" r:id="rId19"/>
    <p:sldId id="274" r:id="rId20"/>
    <p:sldId id="281" r:id="rId21"/>
    <p:sldId id="284" r:id="rId22"/>
    <p:sldId id="275" r:id="rId23"/>
    <p:sldId id="276" r:id="rId24"/>
    <p:sldId id="277" r:id="rId25"/>
    <p:sldId id="282" r:id="rId26"/>
    <p:sldId id="283" r:id="rId27"/>
    <p:sldId id="293" r:id="rId28"/>
    <p:sldId id="286" r:id="rId29"/>
    <p:sldId id="285" r:id="rId30"/>
    <p:sldId id="288" r:id="rId31"/>
    <p:sldId id="287" r:id="rId32"/>
    <p:sldId id="290" r:id="rId33"/>
    <p:sldId id="291" r:id="rId34"/>
    <p:sldId id="292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A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7674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15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128E9E2F-2BDA-4BBB-987B-54839F6835BC}"/>
    <pc:docChg chg="addSld modSld">
      <pc:chgData name="Alois Klotz" userId="0e7873f3-c968-46a8-ac9c-5d38456ab073" providerId="ADAL" clId="{128E9E2F-2BDA-4BBB-987B-54839F6835BC}" dt="2025-01-10T18:30:16.666" v="18" actId="20577"/>
      <pc:docMkLst>
        <pc:docMk/>
      </pc:docMkLst>
      <pc:sldChg chg="modSp add mod">
        <pc:chgData name="Alois Klotz" userId="0e7873f3-c968-46a8-ac9c-5d38456ab073" providerId="ADAL" clId="{128E9E2F-2BDA-4BBB-987B-54839F6835BC}" dt="2025-01-10T18:30:16.666" v="18" actId="20577"/>
        <pc:sldMkLst>
          <pc:docMk/>
          <pc:sldMk cId="3466528751" sldId="293"/>
        </pc:sldMkLst>
        <pc:spChg chg="mod">
          <ac:chgData name="Alois Klotz" userId="0e7873f3-c968-46a8-ac9c-5d38456ab073" providerId="ADAL" clId="{128E9E2F-2BDA-4BBB-987B-54839F6835BC}" dt="2025-01-10T18:30:16.666" v="18" actId="20577"/>
          <ac:spMkLst>
            <pc:docMk/>
            <pc:sldMk cId="3466528751" sldId="293"/>
            <ac:spMk id="6" creationId="{A9E8EAA9-9E55-B2C7-0EE1-ED4A6B18DF9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Entfernung</a:t>
            </a:r>
            <a:r>
              <a:rPr lang="en-US" dirty="0"/>
              <a:t> in km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Entfernung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Karl Marx-Hof</c:v>
                </c:pt>
                <c:pt idx="1">
                  <c:v>Ankeruhr</c:v>
                </c:pt>
                <c:pt idx="2">
                  <c:v>Theresianische Husar, Kohlmarkt 1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4.9000000000000004</c:v>
                </c:pt>
                <c:pt idx="1">
                  <c:v>0.3</c:v>
                </c:pt>
                <c:pt idx="2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06-4332-BF70-2B50D1FA8F2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77784464"/>
        <c:axId val="277784944"/>
      </c:barChart>
      <c:catAx>
        <c:axId val="277784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77784944"/>
        <c:crosses val="autoZero"/>
        <c:auto val="1"/>
        <c:lblAlgn val="ctr"/>
        <c:lblOffset val="100"/>
        <c:noMultiLvlLbl val="0"/>
      </c:catAx>
      <c:valAx>
        <c:axId val="27778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7778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072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899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275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279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009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31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466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306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512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916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37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CBFAF-CBB7-4560-9D76-DB2D281FCD3C}" type="datetimeFigureOut">
              <a:rPr lang="en-GB" smtClean="0"/>
              <a:t>10/01/2025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FC6B6-4EF2-461E-96B4-B4E58A3280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008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culturalatina.at/de/kultur/mythen-und-sagen/item/1849-der-basilisk-in-der-schoenlaterngasse" TargetMode="External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microsoft.com/office/2007/relationships/hdphoto" Target="../media/hdphoto5.wdp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wien.gv.at/spaziergang/innenhoefe/index.html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raycity.at/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4FFD61-2A6C-4E65-9A7F-4956EE902D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Wien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BEA378D-135D-4EF5-BD9A-CEA42304EB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Was </a:t>
            </a:r>
            <a:r>
              <a:rPr lang="de-AT" dirty="0"/>
              <a:t>gibt</a:t>
            </a:r>
            <a:r>
              <a:rPr lang="en-GB" dirty="0"/>
              <a:t> es </a:t>
            </a:r>
            <a:r>
              <a:rPr lang="en-GB" dirty="0" err="1"/>
              <a:t>zu</a:t>
            </a:r>
            <a:r>
              <a:rPr lang="en-GB" dirty="0"/>
              <a:t> </a:t>
            </a:r>
            <a:r>
              <a:rPr lang="de-AT" dirty="0"/>
              <a:t>entdecken</a:t>
            </a:r>
            <a:r>
              <a:rPr lang="en-GB" dirty="0"/>
              <a:t>? Eine </a:t>
            </a:r>
            <a:r>
              <a:rPr lang="en-GB" dirty="0" err="1"/>
              <a:t>kleine</a:t>
            </a:r>
            <a:r>
              <a:rPr lang="en-GB" dirty="0"/>
              <a:t> </a:t>
            </a:r>
            <a:r>
              <a:rPr lang="en-GB" dirty="0" err="1"/>
              <a:t>Auswahl</a:t>
            </a:r>
            <a:r>
              <a:rPr lang="en-GB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63767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9F4175-C88B-43D4-A25D-5457F41FB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Rund um den Stefansdom</a:t>
            </a:r>
            <a:endParaRPr lang="en-GB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9BC633F-9E43-4EB3-8FE7-792C7CC0C3C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918" y="1960984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107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CA9F26-C5AA-442D-9956-67A7D8311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89" y="365125"/>
            <a:ext cx="4785583" cy="2171167"/>
          </a:xfrm>
        </p:spPr>
        <p:txBody>
          <a:bodyPr>
            <a:normAutofit/>
          </a:bodyPr>
          <a:lstStyle/>
          <a:p>
            <a:r>
              <a:rPr lang="de-DE" dirty="0"/>
              <a:t>Wasserspeier</a:t>
            </a:r>
            <a:br>
              <a:rPr lang="de-DE" dirty="0"/>
            </a:br>
            <a:r>
              <a:rPr lang="de-DE" dirty="0" err="1"/>
              <a:t>Stefansdom</a:t>
            </a:r>
            <a:br>
              <a:rPr lang="de-DE" dirty="0"/>
            </a:br>
            <a:r>
              <a:rPr lang="de-DE" sz="2000" i="1" dirty="0"/>
              <a:t>Achtung: funktionieren noch!</a:t>
            </a:r>
            <a:endParaRPr lang="en-GB" sz="2000" i="1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2CDA1C0-C4BC-4B63-8180-BF6AA18EE0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33634"/>
            <a:ext cx="12192000" cy="402436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0636F95-F833-42B7-9C37-2D6ACD2740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2435" y="719708"/>
            <a:ext cx="2235941" cy="190268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42356F73-325F-4910-91BC-DA164EB6648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6713" y="712453"/>
            <a:ext cx="2528260" cy="1917192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E3B5083B-C1CB-4976-86B0-FF6409BE8B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00668" y="712453"/>
            <a:ext cx="1959864" cy="1917192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86DD62B8-9232-42CB-9E72-AE4EA84F1DBA}"/>
              </a:ext>
            </a:extLst>
          </p:cNvPr>
          <p:cNvSpPr/>
          <p:nvPr/>
        </p:nvSpPr>
        <p:spPr>
          <a:xfrm>
            <a:off x="133489" y="5666610"/>
            <a:ext cx="704711" cy="74753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2802529B-BDFB-4C49-9466-809597905474}"/>
              </a:ext>
            </a:extLst>
          </p:cNvPr>
          <p:cNvSpPr/>
          <p:nvPr/>
        </p:nvSpPr>
        <p:spPr>
          <a:xfrm>
            <a:off x="7554056" y="2965060"/>
            <a:ext cx="704711" cy="74753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9BD47B63-E254-494F-AED6-A2C1348022A6}"/>
              </a:ext>
            </a:extLst>
          </p:cNvPr>
          <p:cNvSpPr/>
          <p:nvPr/>
        </p:nvSpPr>
        <p:spPr>
          <a:xfrm>
            <a:off x="10456642" y="3338830"/>
            <a:ext cx="704711" cy="74753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BFD21E1-EC26-442C-B523-C4C4B2F72CA7}"/>
              </a:ext>
            </a:extLst>
          </p:cNvPr>
          <p:cNvSpPr/>
          <p:nvPr/>
        </p:nvSpPr>
        <p:spPr>
          <a:xfrm>
            <a:off x="11069580" y="3844590"/>
            <a:ext cx="704711" cy="74753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8B3B8E12-EFAF-484A-B4BD-3D7E7E9F3D19}"/>
              </a:ext>
            </a:extLst>
          </p:cNvPr>
          <p:cNvSpPr/>
          <p:nvPr/>
        </p:nvSpPr>
        <p:spPr>
          <a:xfrm>
            <a:off x="4650981" y="5498636"/>
            <a:ext cx="704711" cy="74753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B3F295AE-6145-4E9C-907B-698A89FBFB58}"/>
              </a:ext>
            </a:extLst>
          </p:cNvPr>
          <p:cNvSpPr/>
          <p:nvPr/>
        </p:nvSpPr>
        <p:spPr>
          <a:xfrm>
            <a:off x="5864619" y="3721498"/>
            <a:ext cx="704711" cy="74753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738E26A-3F81-489A-9C3A-654A149432C6}"/>
              </a:ext>
            </a:extLst>
          </p:cNvPr>
          <p:cNvSpPr/>
          <p:nvPr/>
        </p:nvSpPr>
        <p:spPr>
          <a:xfrm>
            <a:off x="2188108" y="5059234"/>
            <a:ext cx="704711" cy="74753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0E7228E6-28A9-4F61-929F-F139D65738BC}"/>
              </a:ext>
            </a:extLst>
          </p:cNvPr>
          <p:cNvSpPr/>
          <p:nvPr/>
        </p:nvSpPr>
        <p:spPr>
          <a:xfrm>
            <a:off x="8780843" y="2747201"/>
            <a:ext cx="704711" cy="74753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76306452-92E6-4505-BFCD-7090D6099728}"/>
              </a:ext>
            </a:extLst>
          </p:cNvPr>
          <p:cNvSpPr/>
          <p:nvPr/>
        </p:nvSpPr>
        <p:spPr>
          <a:xfrm>
            <a:off x="5182435" y="4355690"/>
            <a:ext cx="704711" cy="747539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198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DADA38-3181-4F7D-9094-DFC46ABC8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270" y="368059"/>
            <a:ext cx="10515600" cy="1325563"/>
          </a:xfrm>
        </p:spPr>
        <p:txBody>
          <a:bodyPr/>
          <a:lstStyle/>
          <a:p>
            <a:r>
              <a:rPr lang="de-DE" dirty="0"/>
              <a:t>Aufstieg zum Südturm - </a:t>
            </a:r>
            <a:r>
              <a:rPr lang="en-GB" dirty="0"/>
              <a:t>343 Stufen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EA7E376-1857-4D2C-845B-82D7A18DD8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270" y="1749536"/>
            <a:ext cx="3160634" cy="474095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FE1FCCF-A764-4726-A5D7-66DFF7855D4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5138" y="3200726"/>
            <a:ext cx="4934645" cy="328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86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FFDE69-03F5-4A51-8530-3B2B2AA1A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Südturm - Aussicht</a:t>
            </a:r>
            <a:endParaRPr lang="en-GB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DB5ADFA-373F-489A-A5FC-B2F16B67D8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408" y="2307692"/>
            <a:ext cx="5486400" cy="36576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D46F4CB-3809-4B7B-AAE9-3E889512C09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118" y="2307692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900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58CEA2-6503-48E3-9A38-F97567362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Stefansdom: die Pummerin</a:t>
            </a:r>
            <a:endParaRPr lang="en-GB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50699FE-C9C3-4318-9C30-5DFE769BC9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3627910"/>
            <a:ext cx="4092536" cy="272835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056F21B-2281-4B07-92DD-15DCF2FEEE8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734" y="2376111"/>
            <a:ext cx="5655171" cy="398015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DCBEBBB4-9B05-4AE6-A038-EB52550ABA2E}"/>
              </a:ext>
            </a:extLst>
          </p:cNvPr>
          <p:cNvSpPr txBox="1"/>
          <p:nvPr/>
        </p:nvSpPr>
        <p:spPr>
          <a:xfrm>
            <a:off x="955964" y="1478478"/>
            <a:ext cx="61573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1771 aus türkischen Kanonen gegossen</a:t>
            </a:r>
          </a:p>
          <a:p>
            <a:r>
              <a:rPr lang="de-DE" dirty="0"/>
              <a:t>1945 beim Dombrand zerstört</a:t>
            </a:r>
          </a:p>
          <a:p>
            <a:r>
              <a:rPr lang="de-DE" dirty="0"/>
              <a:t>1951 aus den Trümmern der alten Pummerin – </a:t>
            </a:r>
            <a:r>
              <a:rPr lang="de-DE" dirty="0" err="1"/>
              <a:t>Neuguss</a:t>
            </a:r>
            <a:endParaRPr lang="de-DE" dirty="0"/>
          </a:p>
          <a:p>
            <a:endParaRPr lang="de-DE" dirty="0"/>
          </a:p>
          <a:p>
            <a:r>
              <a:rPr lang="de-DE" dirty="0"/>
              <a:t>Gewicht: 2110 kg</a:t>
            </a:r>
          </a:p>
          <a:p>
            <a:r>
              <a:rPr lang="de-DE" dirty="0"/>
              <a:t>Durchmesser: 3,14 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2984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0891DE-A6B3-4033-8171-9283265C7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0849"/>
          </a:xfrm>
        </p:spPr>
        <p:txBody>
          <a:bodyPr/>
          <a:lstStyle/>
          <a:p>
            <a:r>
              <a:rPr lang="de-DE" dirty="0"/>
              <a:t>Stock im Eisen</a:t>
            </a:r>
            <a:endParaRPr lang="en-GB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79F1F78-BD69-4E98-8056-13EC360541C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413660"/>
            <a:ext cx="5486400" cy="3657600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6E880C88-7690-4F54-B2CD-798EA1CFF18E}"/>
              </a:ext>
            </a:extLst>
          </p:cNvPr>
          <p:cNvSpPr/>
          <p:nvPr/>
        </p:nvSpPr>
        <p:spPr>
          <a:xfrm>
            <a:off x="2452254" y="3099459"/>
            <a:ext cx="575953" cy="469075"/>
          </a:xfrm>
          <a:prstGeom prst="rect">
            <a:avLst/>
          </a:prstGeom>
          <a:noFill/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BFC8D51-14C2-47F0-A16F-23BFE1E2E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9783" y="2413660"/>
            <a:ext cx="4705453" cy="3657600"/>
          </a:xfrm>
          <a:prstGeom prst="rect">
            <a:avLst/>
          </a:prstGeom>
        </p:spPr>
      </p:pic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A3B9544-04D9-4404-A391-72CECAB5D845}"/>
              </a:ext>
            </a:extLst>
          </p:cNvPr>
          <p:cNvCxnSpPr/>
          <p:nvPr/>
        </p:nvCxnSpPr>
        <p:spPr>
          <a:xfrm>
            <a:off x="3099460" y="3429000"/>
            <a:ext cx="3515096" cy="549234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>
            <a:extLst>
              <a:ext uri="{FF2B5EF4-FFF2-40B4-BE49-F238E27FC236}">
                <a16:creationId xmlns:a16="http://schemas.microsoft.com/office/drawing/2014/main" id="{A20E7DFB-2A88-390F-107A-6EBDF5574E3C}"/>
              </a:ext>
            </a:extLst>
          </p:cNvPr>
          <p:cNvSpPr txBox="1"/>
          <p:nvPr/>
        </p:nvSpPr>
        <p:spPr>
          <a:xfrm>
            <a:off x="838200" y="1124953"/>
            <a:ext cx="102729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Nagelbäume gibt es auch in vielen Städten Rumäniens und Ungarn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ältester erhaltene Nagelbaum, urkundliche Erwähnung 1533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1440 gefällt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Benagelung schon vor 1440 und später durch Schmiede und </a:t>
            </a:r>
            <a:r>
              <a:rPr lang="de-AT" dirty="0" err="1"/>
              <a:t>Schmiedgesellen</a:t>
            </a:r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92493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DFBFF5-97A3-4ED6-B55B-EF93EE292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Brotbäckenhaus</a:t>
            </a:r>
            <a:br>
              <a:rPr lang="de-DE" dirty="0"/>
            </a:br>
            <a:r>
              <a:rPr lang="de-DE" sz="1600" dirty="0"/>
              <a:t>1. Bezirk, seit 1458</a:t>
            </a:r>
            <a:endParaRPr lang="en-GB" sz="16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94E5B05-ED86-40BF-A681-1B81CA834F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2871" y="1027906"/>
            <a:ext cx="2833829" cy="5779294"/>
          </a:xfrm>
          <a:prstGeom prst="rect">
            <a:avLst/>
          </a:prstGeom>
        </p:spPr>
      </p:pic>
      <p:sp>
        <p:nvSpPr>
          <p:cNvPr id="7" name="Legende: Linie 6">
            <a:extLst>
              <a:ext uri="{FF2B5EF4-FFF2-40B4-BE49-F238E27FC236}">
                <a16:creationId xmlns:a16="http://schemas.microsoft.com/office/drawing/2014/main" id="{55629D3A-685F-4E2C-9949-A866432F4F52}"/>
              </a:ext>
            </a:extLst>
          </p:cNvPr>
          <p:cNvSpPr/>
          <p:nvPr/>
        </p:nvSpPr>
        <p:spPr>
          <a:xfrm>
            <a:off x="1585771" y="1639888"/>
            <a:ext cx="1765300" cy="603250"/>
          </a:xfrm>
          <a:prstGeom prst="borderCallout1">
            <a:avLst>
              <a:gd name="adj1" fmla="val 46118"/>
              <a:gd name="adj2" fmla="val 102458"/>
              <a:gd name="adj3" fmla="val 77087"/>
              <a:gd name="adj4" fmla="val 234045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 err="1"/>
              <a:t>Bosniakerl</a:t>
            </a:r>
            <a:endParaRPr lang="en-GB" dirty="0"/>
          </a:p>
        </p:txBody>
      </p:sp>
      <p:sp>
        <p:nvSpPr>
          <p:cNvPr id="8" name="Legende: Linie 7">
            <a:extLst>
              <a:ext uri="{FF2B5EF4-FFF2-40B4-BE49-F238E27FC236}">
                <a16:creationId xmlns:a16="http://schemas.microsoft.com/office/drawing/2014/main" id="{324B053C-BBA5-4E82-9A67-D4CBC021B289}"/>
              </a:ext>
            </a:extLst>
          </p:cNvPr>
          <p:cNvSpPr/>
          <p:nvPr/>
        </p:nvSpPr>
        <p:spPr>
          <a:xfrm>
            <a:off x="1585771" y="2465388"/>
            <a:ext cx="1765300" cy="603250"/>
          </a:xfrm>
          <a:prstGeom prst="borderCallout1">
            <a:avLst>
              <a:gd name="adj1" fmla="val 46118"/>
              <a:gd name="adj2" fmla="val 102458"/>
              <a:gd name="adj3" fmla="val -53750"/>
              <a:gd name="adj4" fmla="val 270031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 err="1"/>
              <a:t>Girafferl</a:t>
            </a:r>
            <a:endParaRPr lang="en-GB" dirty="0"/>
          </a:p>
        </p:txBody>
      </p:sp>
      <p:sp>
        <p:nvSpPr>
          <p:cNvPr id="9" name="Legende: Linie 8">
            <a:extLst>
              <a:ext uri="{FF2B5EF4-FFF2-40B4-BE49-F238E27FC236}">
                <a16:creationId xmlns:a16="http://schemas.microsoft.com/office/drawing/2014/main" id="{76883156-8C74-4330-B7A2-71248DDCDBEC}"/>
              </a:ext>
            </a:extLst>
          </p:cNvPr>
          <p:cNvSpPr/>
          <p:nvPr/>
        </p:nvSpPr>
        <p:spPr>
          <a:xfrm>
            <a:off x="1585771" y="3216276"/>
            <a:ext cx="1765300" cy="603250"/>
          </a:xfrm>
          <a:prstGeom prst="borderCallout1">
            <a:avLst>
              <a:gd name="adj1" fmla="val 46118"/>
              <a:gd name="adj2" fmla="val 102458"/>
              <a:gd name="adj3" fmla="val -105923"/>
              <a:gd name="adj4" fmla="val 225048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Kipfel</a:t>
            </a:r>
            <a:endParaRPr lang="en-GB" dirty="0"/>
          </a:p>
        </p:txBody>
      </p:sp>
      <p:sp>
        <p:nvSpPr>
          <p:cNvPr id="10" name="Legende: Linie 9">
            <a:extLst>
              <a:ext uri="{FF2B5EF4-FFF2-40B4-BE49-F238E27FC236}">
                <a16:creationId xmlns:a16="http://schemas.microsoft.com/office/drawing/2014/main" id="{49F0CDC6-E11C-4A47-ADCB-F37A8B5A4CBB}"/>
              </a:ext>
            </a:extLst>
          </p:cNvPr>
          <p:cNvSpPr/>
          <p:nvPr/>
        </p:nvSpPr>
        <p:spPr>
          <a:xfrm>
            <a:off x="1585771" y="3967164"/>
            <a:ext cx="1765300" cy="603250"/>
          </a:xfrm>
          <a:prstGeom prst="borderCallout1">
            <a:avLst>
              <a:gd name="adj1" fmla="val 46118"/>
              <a:gd name="adj2" fmla="val 102458"/>
              <a:gd name="adj3" fmla="val -205981"/>
              <a:gd name="adj4" fmla="val 252711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Brezel</a:t>
            </a:r>
            <a:endParaRPr lang="en-GB" dirty="0"/>
          </a:p>
        </p:txBody>
      </p:sp>
      <p:sp>
        <p:nvSpPr>
          <p:cNvPr id="11" name="Legende: Linie 10">
            <a:extLst>
              <a:ext uri="{FF2B5EF4-FFF2-40B4-BE49-F238E27FC236}">
                <a16:creationId xmlns:a16="http://schemas.microsoft.com/office/drawing/2014/main" id="{2CB3195E-CF29-4F7F-B711-220DB76F6C42}"/>
              </a:ext>
            </a:extLst>
          </p:cNvPr>
          <p:cNvSpPr/>
          <p:nvPr/>
        </p:nvSpPr>
        <p:spPr>
          <a:xfrm>
            <a:off x="1554021" y="4779964"/>
            <a:ext cx="1765300" cy="603250"/>
          </a:xfrm>
          <a:prstGeom prst="borderCallout1">
            <a:avLst>
              <a:gd name="adj1" fmla="val 46118"/>
              <a:gd name="adj2" fmla="val 102458"/>
              <a:gd name="adj3" fmla="val -361694"/>
              <a:gd name="adj4" fmla="val 296748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Beugel</a:t>
            </a:r>
            <a:endParaRPr lang="en-GB" dirty="0"/>
          </a:p>
        </p:txBody>
      </p:sp>
      <p:sp>
        <p:nvSpPr>
          <p:cNvPr id="12" name="Legende: Linie 11">
            <a:extLst>
              <a:ext uri="{FF2B5EF4-FFF2-40B4-BE49-F238E27FC236}">
                <a16:creationId xmlns:a16="http://schemas.microsoft.com/office/drawing/2014/main" id="{56806E88-7A21-45D0-BE9C-8DFE5FF071A7}"/>
              </a:ext>
            </a:extLst>
          </p:cNvPr>
          <p:cNvSpPr/>
          <p:nvPr/>
        </p:nvSpPr>
        <p:spPr>
          <a:xfrm>
            <a:off x="1538146" y="5605466"/>
            <a:ext cx="1765300" cy="603250"/>
          </a:xfrm>
          <a:prstGeom prst="borderCallout1">
            <a:avLst>
              <a:gd name="adj1" fmla="val 46118"/>
              <a:gd name="adj2" fmla="val 102458"/>
              <a:gd name="adj3" fmla="val -435391"/>
              <a:gd name="adj4" fmla="val 282963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 err="1"/>
              <a:t>Schusterlaberl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3764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E81A39A-595D-4CF4-BC21-FC1CF2373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Figuren statt Säulen</a:t>
            </a:r>
            <a:endParaRPr lang="en-GB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EF85D01-67FC-4A7D-BE2D-D06958430D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140" y="1353820"/>
            <a:ext cx="2632710" cy="520558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3ED2397-8D0A-46D0-A750-86E41973642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9630" y="1404620"/>
            <a:ext cx="2823070" cy="5200571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3FC9CDE6-8CF7-47A9-ACE0-3BFE1CE46C76}"/>
              </a:ext>
            </a:extLst>
          </p:cNvPr>
          <p:cNvSpPr txBox="1"/>
          <p:nvPr/>
        </p:nvSpPr>
        <p:spPr>
          <a:xfrm>
            <a:off x="3911599" y="1404620"/>
            <a:ext cx="440706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Zu finden in der </a:t>
            </a:r>
            <a:r>
              <a:rPr lang="en-GB" b="1" dirty="0" err="1"/>
              <a:t>historistischen</a:t>
            </a:r>
            <a:r>
              <a:rPr lang="en-GB" b="1" dirty="0"/>
              <a:t> </a:t>
            </a:r>
            <a:r>
              <a:rPr lang="de-AT" b="1" noProof="1"/>
              <a:t>Architektur </a:t>
            </a:r>
            <a:r>
              <a:rPr lang="de-AT" noProof="1"/>
              <a:t>im 19. Jahrhundert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de-DE" dirty="0"/>
              <a:t>Frau als Säule: </a:t>
            </a:r>
            <a:r>
              <a:rPr lang="de-DE" b="1" dirty="0"/>
              <a:t>Karyatide</a:t>
            </a:r>
          </a:p>
          <a:p>
            <a:r>
              <a:rPr lang="de-DE" dirty="0"/>
              <a:t>Mann als Säule: </a:t>
            </a:r>
            <a:r>
              <a:rPr lang="de-DE" b="1" dirty="0"/>
              <a:t>Atlant</a:t>
            </a:r>
          </a:p>
          <a:p>
            <a:endParaRPr lang="de-DE" b="1" dirty="0"/>
          </a:p>
          <a:p>
            <a:r>
              <a:rPr lang="de-DE" dirty="0"/>
              <a:t>Das Wort </a:t>
            </a:r>
            <a:r>
              <a:rPr lang="de-DE" i="1" dirty="0"/>
              <a:t>…</a:t>
            </a:r>
            <a:r>
              <a:rPr lang="de-DE" dirty="0"/>
              <a:t> kommt vom Ort </a:t>
            </a:r>
            <a:r>
              <a:rPr lang="de-DE" dirty="0" err="1"/>
              <a:t>Karyai</a:t>
            </a:r>
            <a:r>
              <a:rPr lang="de-DE" dirty="0"/>
              <a:t> im antiken Griechenland. </a:t>
            </a:r>
          </a:p>
          <a:p>
            <a:endParaRPr lang="de-DE" b="1" dirty="0"/>
          </a:p>
          <a:p>
            <a:r>
              <a:rPr lang="de-DE" dirty="0"/>
              <a:t>Frau: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trägt auf dem Kopf, freitragend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braucht die Hände nicht zur Unterstützung,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rechter Fuß leicht abgewinkelt</a:t>
            </a:r>
          </a:p>
          <a:p>
            <a:endParaRPr lang="de-DE" dirty="0"/>
          </a:p>
          <a:p>
            <a:r>
              <a:rPr lang="de-DE" dirty="0"/>
              <a:t>Mann: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dirty="0"/>
              <a:t>trägt hier auf der Schulter, unterstützt die Last mit den Händen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4928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EDE298-8EF4-4E77-B202-287E2DF65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Öffentlicher Verkehr in Wien</a:t>
            </a:r>
            <a:endParaRPr lang="en-GB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74EB36F-9AE8-4FB4-821B-9A62521A4B99}"/>
              </a:ext>
            </a:extLst>
          </p:cNvPr>
          <p:cNvSpPr txBox="1"/>
          <p:nvPr/>
        </p:nvSpPr>
        <p:spPr>
          <a:xfrm>
            <a:off x="838200" y="1631509"/>
            <a:ext cx="424542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wird laufend modernisiert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Modell E2 noch bis 2025 im Einsatz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E2 hier Linie D</a:t>
            </a:r>
          </a:p>
          <a:p>
            <a:endParaRPr lang="en-GB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A211BF6-D13D-430B-BB50-2FD53E191028}"/>
              </a:ext>
            </a:extLst>
          </p:cNvPr>
          <p:cNvSpPr txBox="1"/>
          <p:nvPr/>
        </p:nvSpPr>
        <p:spPr>
          <a:xfrm>
            <a:off x="4665162" y="6123543"/>
            <a:ext cx="216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Modell E2</a:t>
            </a:r>
            <a:endParaRPr lang="en-GB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A5FFED0-C706-0DC5-BB79-4F50995DF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1301" y="1824645"/>
            <a:ext cx="7266066" cy="409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727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EDE298-8EF4-4E77-B202-287E2DF65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Öffentlicher Verkehr in Wien</a:t>
            </a:r>
            <a:endParaRPr lang="en-GB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A211BF6-D13D-430B-BB50-2FD53E191028}"/>
              </a:ext>
            </a:extLst>
          </p:cNvPr>
          <p:cNvSpPr txBox="1"/>
          <p:nvPr/>
        </p:nvSpPr>
        <p:spPr>
          <a:xfrm>
            <a:off x="928048" y="1321356"/>
            <a:ext cx="6951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Modell E2</a:t>
            </a:r>
          </a:p>
          <a:p>
            <a:r>
              <a:rPr lang="de-DE" dirty="0"/>
              <a:t>An der Modellnummer (hier 4322) erkennt man das Baujahr.</a:t>
            </a:r>
            <a:endParaRPr lang="en-GB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A5FFED0-C706-0DC5-BB79-4F50995DF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5152" y="1952677"/>
            <a:ext cx="4099474" cy="4472154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A7909E31-DCA7-07E4-03F2-9517F6390BC8}"/>
              </a:ext>
            </a:extLst>
          </p:cNvPr>
          <p:cNvSpPr txBox="1"/>
          <p:nvPr/>
        </p:nvSpPr>
        <p:spPr>
          <a:xfrm>
            <a:off x="928048" y="2526205"/>
            <a:ext cx="3213134" cy="2364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4301 (Baujahr 1977)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4302-4309 (Baujahr 1978)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4310-4314 (Baujahr 1986)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4315 (Baujahr 1987)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AT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4316-4319 (</a:t>
            </a:r>
            <a:r>
              <a:rPr lang="en-GB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Baujahr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1989)</a:t>
            </a:r>
            <a:endParaRPr lang="de-AT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4320-4324 (</a:t>
            </a:r>
            <a:r>
              <a:rPr lang="en-GB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Baujahr</a:t>
            </a: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1990)</a:t>
            </a:r>
            <a:endParaRPr lang="de-AT" dirty="0"/>
          </a:p>
        </p:txBody>
      </p:sp>
      <p:sp>
        <p:nvSpPr>
          <p:cNvPr id="3" name="Legende: Linie 2">
            <a:extLst>
              <a:ext uri="{FF2B5EF4-FFF2-40B4-BE49-F238E27FC236}">
                <a16:creationId xmlns:a16="http://schemas.microsoft.com/office/drawing/2014/main" id="{C93D9176-8285-BF01-9E85-56F96A3D8E4D}"/>
              </a:ext>
            </a:extLst>
          </p:cNvPr>
          <p:cNvSpPr/>
          <p:nvPr/>
        </p:nvSpPr>
        <p:spPr>
          <a:xfrm>
            <a:off x="4459357" y="4188754"/>
            <a:ext cx="1908313" cy="602974"/>
          </a:xfrm>
          <a:prstGeom prst="borderCallout1">
            <a:avLst>
              <a:gd name="adj1" fmla="val 47762"/>
              <a:gd name="adj2" fmla="val 106667"/>
              <a:gd name="adj3" fmla="val 108443"/>
              <a:gd name="adj4" fmla="val 212362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rgbClr val="C00000"/>
                </a:solidFill>
              </a:rPr>
              <a:t>Modellnummer</a:t>
            </a:r>
          </a:p>
          <a:p>
            <a:pPr algn="ctr"/>
            <a:r>
              <a:rPr lang="de-AT" dirty="0">
                <a:solidFill>
                  <a:srgbClr val="C00000"/>
                </a:solidFill>
              </a:rPr>
              <a:t>Baujahr: </a:t>
            </a:r>
          </a:p>
        </p:txBody>
      </p:sp>
      <p:sp>
        <p:nvSpPr>
          <p:cNvPr id="4" name="Legende: Linie 3">
            <a:extLst>
              <a:ext uri="{FF2B5EF4-FFF2-40B4-BE49-F238E27FC236}">
                <a16:creationId xmlns:a16="http://schemas.microsoft.com/office/drawing/2014/main" id="{4C1F9BC6-0C0B-7434-309B-6A8B69FCE783}"/>
              </a:ext>
            </a:extLst>
          </p:cNvPr>
          <p:cNvSpPr/>
          <p:nvPr/>
        </p:nvSpPr>
        <p:spPr>
          <a:xfrm>
            <a:off x="4459357" y="3333988"/>
            <a:ext cx="1908313" cy="515768"/>
          </a:xfrm>
          <a:prstGeom prst="borderCallout1">
            <a:avLst>
              <a:gd name="adj1" fmla="val 47762"/>
              <a:gd name="adj2" fmla="val 106667"/>
              <a:gd name="adj3" fmla="val 113534"/>
              <a:gd name="adj4" fmla="val 166181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rgbClr val="C00000"/>
                </a:solidFill>
              </a:rPr>
              <a:t>Rückspiegel</a:t>
            </a:r>
          </a:p>
        </p:txBody>
      </p:sp>
      <p:sp>
        <p:nvSpPr>
          <p:cNvPr id="8" name="Legende: Linie 7">
            <a:extLst>
              <a:ext uri="{FF2B5EF4-FFF2-40B4-BE49-F238E27FC236}">
                <a16:creationId xmlns:a16="http://schemas.microsoft.com/office/drawing/2014/main" id="{6F36016C-AB7D-F7DC-343F-8877B8290F00}"/>
              </a:ext>
            </a:extLst>
          </p:cNvPr>
          <p:cNvSpPr/>
          <p:nvPr/>
        </p:nvSpPr>
        <p:spPr>
          <a:xfrm>
            <a:off x="4452731" y="2532232"/>
            <a:ext cx="1908313" cy="515768"/>
          </a:xfrm>
          <a:prstGeom prst="borderCallout1">
            <a:avLst>
              <a:gd name="adj1" fmla="val 47762"/>
              <a:gd name="adj2" fmla="val 106667"/>
              <a:gd name="adj3" fmla="val 194470"/>
              <a:gd name="adj4" fmla="val 198820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rgbClr val="C00000"/>
                </a:solidFill>
              </a:rPr>
              <a:t>LED Linienanzeige</a:t>
            </a:r>
          </a:p>
        </p:txBody>
      </p:sp>
    </p:spTree>
    <p:extLst>
      <p:ext uri="{BB962C8B-B14F-4D97-AF65-F5344CB8AC3E}">
        <p14:creationId xmlns:p14="http://schemas.microsoft.com/office/powerpoint/2010/main" val="4099556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EDE298-8EF4-4E77-B202-287E2DF65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Öffentlicher Verkehr in Wien</a:t>
            </a:r>
            <a:endParaRPr lang="en-GB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30818D8-EB50-45C5-8887-247ED97FCC0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7242" y="2288969"/>
            <a:ext cx="5486400" cy="36576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974EB36F-9AE8-4FB4-821B-9A62521A4B99}"/>
              </a:ext>
            </a:extLst>
          </p:cNvPr>
          <p:cNvSpPr txBox="1"/>
          <p:nvPr/>
        </p:nvSpPr>
        <p:spPr>
          <a:xfrm>
            <a:off x="902525" y="2392878"/>
            <a:ext cx="424542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wird laufend modernisiert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Modell E2 noch bis 2025 im Einsatz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A211BF6-D13D-430B-BB50-2FD53E191028}"/>
              </a:ext>
            </a:extLst>
          </p:cNvPr>
          <p:cNvSpPr txBox="1"/>
          <p:nvPr/>
        </p:nvSpPr>
        <p:spPr>
          <a:xfrm>
            <a:off x="5692240" y="6050478"/>
            <a:ext cx="216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Modell E2 innen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5159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6F57B3-14F8-489B-AECA-1D09CA603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901" y="194479"/>
            <a:ext cx="10515600" cy="1325563"/>
          </a:xfrm>
        </p:spPr>
        <p:txBody>
          <a:bodyPr/>
          <a:lstStyle/>
          <a:p>
            <a:r>
              <a:rPr lang="de-DE" dirty="0"/>
              <a:t>Bahnhof </a:t>
            </a:r>
            <a:r>
              <a:rPr lang="de-DE" b="1" dirty="0"/>
              <a:t>City Wien West</a:t>
            </a:r>
            <a:br>
              <a:rPr lang="de-DE" dirty="0"/>
            </a:br>
            <a:r>
              <a:rPr lang="de-DE" sz="1800" i="1" dirty="0"/>
              <a:t>früher Westbahnhof</a:t>
            </a:r>
            <a:endParaRPr lang="en-GB" sz="1800" i="1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DCA1902-2590-4AB3-A129-73674146BD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5871" y="1520042"/>
            <a:ext cx="6976129" cy="432000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D9925BC1-B017-4342-B96F-F4DE39410028}"/>
              </a:ext>
            </a:extLst>
          </p:cNvPr>
          <p:cNvSpPr txBox="1"/>
          <p:nvPr/>
        </p:nvSpPr>
        <p:spPr>
          <a:xfrm>
            <a:off x="961901" y="1520042"/>
            <a:ext cx="60445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/>
              <a:t>Nicht nur Bahnhof:</a:t>
            </a:r>
          </a:p>
          <a:p>
            <a:r>
              <a:rPr lang="de-DE" dirty="0"/>
              <a:t>„Wolkenspange“ verbindet drei Gebäude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Hotel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Einkaufszentrum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Bürohaus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1669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8AAA22-28F5-451D-8815-B44FB9DC2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Verkehrsknoten Handelskai (an der Donau)</a:t>
            </a:r>
            <a:endParaRPr lang="en-GB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EA8C60B-84B4-49B1-88C6-1E97F3D5EC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8600" y="1916875"/>
            <a:ext cx="7315200" cy="48768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72752205-433C-47A5-BA1E-D8D3FACA7E03}"/>
              </a:ext>
            </a:extLst>
          </p:cNvPr>
          <p:cNvSpPr txBox="1"/>
          <p:nvPr/>
        </p:nvSpPr>
        <p:spPr>
          <a:xfrm>
            <a:off x="421105" y="1971304"/>
            <a:ext cx="3408687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U6 (obere Etage)</a:t>
            </a:r>
            <a:br>
              <a:rPr lang="de-DE" dirty="0"/>
            </a:br>
            <a:r>
              <a:rPr lang="de-DE" dirty="0"/>
              <a:t>Linie: Siebenhirten - Floridsdorf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S-Bahn (obere Etage)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S45 (unten)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Buslinien: 5A, 11A, 11B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366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68BCC2-62E0-4621-A772-27D3C98BF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59400" cy="1325563"/>
          </a:xfrm>
        </p:spPr>
        <p:txBody>
          <a:bodyPr>
            <a:normAutofit/>
          </a:bodyPr>
          <a:lstStyle/>
          <a:p>
            <a:r>
              <a:rPr lang="en-GB" dirty="0"/>
              <a:t>Basilisk</a:t>
            </a:r>
            <a:br>
              <a:rPr lang="en-GB" dirty="0"/>
            </a:br>
            <a:r>
              <a:rPr lang="en-GB" sz="1600" dirty="0" err="1"/>
              <a:t>Schönlaterngasse</a:t>
            </a:r>
            <a:r>
              <a:rPr lang="en-GB" sz="1600" dirty="0"/>
              <a:t> 3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4041060-85CE-4846-8CD3-167E194BC7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3939581"/>
            <a:ext cx="2020785" cy="114174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296C2CA-2543-41CA-9EEC-CEBFFBBF5B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400" y="685800"/>
            <a:ext cx="3657600" cy="54864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B74848B-167A-B249-6D96-838B7E205693}"/>
              </a:ext>
            </a:extLst>
          </p:cNvPr>
          <p:cNvSpPr txBox="1"/>
          <p:nvPr/>
        </p:nvSpPr>
        <p:spPr>
          <a:xfrm>
            <a:off x="698500" y="6057900"/>
            <a:ext cx="3009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hlinkClick r:id="rId5"/>
              </a:rPr>
              <a:t>Geschichte des Basilisken</a:t>
            </a:r>
            <a:r>
              <a:rPr lang="de-AT" dirty="0"/>
              <a:t>  </a:t>
            </a:r>
            <a:br>
              <a:rPr lang="de-AT" dirty="0"/>
            </a:br>
            <a:r>
              <a:rPr lang="de-AT" dirty="0"/>
              <a:t>in der </a:t>
            </a:r>
            <a:r>
              <a:rPr lang="de-AT" dirty="0" err="1"/>
              <a:t>Schönlaterngasse</a:t>
            </a:r>
            <a:endParaRPr lang="de-AT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F43E1A6-B238-683E-6902-594187437AE2}"/>
              </a:ext>
            </a:extLst>
          </p:cNvPr>
          <p:cNvSpPr txBox="1"/>
          <p:nvPr/>
        </p:nvSpPr>
        <p:spPr>
          <a:xfrm>
            <a:off x="838200" y="1690688"/>
            <a:ext cx="45226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AT" dirty="0"/>
          </a:p>
          <a:p>
            <a:r>
              <a:rPr lang="de-AT" b="1" dirty="0"/>
              <a:t>1. Fabelwesen</a:t>
            </a:r>
          </a:p>
          <a:p>
            <a:r>
              <a:rPr lang="de-AT" dirty="0"/>
              <a:t>Seltsames Aussehen und tödlich?</a:t>
            </a:r>
          </a:p>
          <a:p>
            <a:r>
              <a:rPr lang="de-AT" dirty="0"/>
              <a:t>halb Schlange halb …</a:t>
            </a:r>
          </a:p>
        </p:txBody>
      </p:sp>
      <p:sp>
        <p:nvSpPr>
          <p:cNvPr id="11" name="Legende: Linie 10">
            <a:extLst>
              <a:ext uri="{FF2B5EF4-FFF2-40B4-BE49-F238E27FC236}">
                <a16:creationId xmlns:a16="http://schemas.microsoft.com/office/drawing/2014/main" id="{0FFE401E-C27D-D013-2930-D9AFBF78BE8A}"/>
              </a:ext>
            </a:extLst>
          </p:cNvPr>
          <p:cNvSpPr/>
          <p:nvPr/>
        </p:nvSpPr>
        <p:spPr>
          <a:xfrm>
            <a:off x="5010150" y="3429000"/>
            <a:ext cx="1250950" cy="450850"/>
          </a:xfrm>
          <a:prstGeom prst="borderCallout1">
            <a:avLst>
              <a:gd name="adj1" fmla="val 45510"/>
              <a:gd name="adj2" fmla="val 105373"/>
              <a:gd name="adj3" fmla="val -28345"/>
              <a:gd name="adj4" fmla="val 281972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dirty="0"/>
              <a:t>Spiegel</a:t>
            </a:r>
          </a:p>
        </p:txBody>
      </p:sp>
      <p:sp>
        <p:nvSpPr>
          <p:cNvPr id="12" name="Legende: Linie 11">
            <a:extLst>
              <a:ext uri="{FF2B5EF4-FFF2-40B4-BE49-F238E27FC236}">
                <a16:creationId xmlns:a16="http://schemas.microsoft.com/office/drawing/2014/main" id="{AF3C5D40-F1B5-CC22-F0C4-CB2B4E3A64D4}"/>
              </a:ext>
            </a:extLst>
          </p:cNvPr>
          <p:cNvSpPr/>
          <p:nvPr/>
        </p:nvSpPr>
        <p:spPr>
          <a:xfrm>
            <a:off x="5016500" y="4092647"/>
            <a:ext cx="1250950" cy="450850"/>
          </a:xfrm>
          <a:prstGeom prst="borderCallout1">
            <a:avLst>
              <a:gd name="adj1" fmla="val 45510"/>
              <a:gd name="adj2" fmla="val 105373"/>
              <a:gd name="adj3" fmla="val 70246"/>
              <a:gd name="adj4" fmla="val 266743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dirty="0"/>
              <a:t>Basilisk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4B9BFC7-1082-A7E8-8572-ED7CCF3D0834}"/>
              </a:ext>
            </a:extLst>
          </p:cNvPr>
          <p:cNvSpPr txBox="1"/>
          <p:nvPr/>
        </p:nvSpPr>
        <p:spPr>
          <a:xfrm>
            <a:off x="735239" y="3484262"/>
            <a:ext cx="31178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b="1" dirty="0"/>
              <a:t>2. Echter Basilisk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07C2DC2-3780-86BA-CEC0-F501E05EA858}"/>
              </a:ext>
            </a:extLst>
          </p:cNvPr>
          <p:cNvSpPr txBox="1"/>
          <p:nvPr/>
        </p:nvSpPr>
        <p:spPr>
          <a:xfrm>
            <a:off x="742950" y="5167312"/>
            <a:ext cx="311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/>
              <a:t>Stirnlappenbasilisk, Südamerika</a:t>
            </a:r>
          </a:p>
        </p:txBody>
      </p:sp>
    </p:spTree>
    <p:extLst>
      <p:ext uri="{BB962C8B-B14F-4D97-AF65-F5344CB8AC3E}">
        <p14:creationId xmlns:p14="http://schemas.microsoft.com/office/powerpoint/2010/main" val="1410532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8B5C4A-1062-4E3E-82D4-FCA1E5B06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Wohnen in Wien - früher</a:t>
            </a:r>
            <a:endParaRPr lang="en-GB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E8BD118-3340-42F9-B664-4D166D23BA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2524" y="1690687"/>
            <a:ext cx="4998199" cy="365759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AD556AF-096D-478A-BF7A-46B47E96FBF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0691" y="1690688"/>
            <a:ext cx="5486400" cy="36576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7291469F-516B-D1BD-2126-5E16BCD24BD5}"/>
              </a:ext>
            </a:extLst>
          </p:cNvPr>
          <p:cNvSpPr txBox="1"/>
          <p:nvPr/>
        </p:nvSpPr>
        <p:spPr>
          <a:xfrm>
            <a:off x="902524" y="5676900"/>
            <a:ext cx="4406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 err="1"/>
              <a:t>Colonialraum</a:t>
            </a:r>
            <a:r>
              <a:rPr lang="de-AT" dirty="0"/>
              <a:t>: Raum für die Mülltonnen</a:t>
            </a:r>
          </a:p>
          <a:p>
            <a:r>
              <a:rPr lang="de-AT" dirty="0"/>
              <a:t>Herkunft Wort </a:t>
            </a:r>
            <a:r>
              <a:rPr lang="de-AT" b="1" dirty="0"/>
              <a:t>Colonia</a:t>
            </a:r>
            <a:r>
              <a:rPr lang="de-AT" dirty="0"/>
              <a:t>: Ursprung in Köln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307181C-9CB6-9540-ACFE-EB861239008E}"/>
              </a:ext>
            </a:extLst>
          </p:cNvPr>
          <p:cNvSpPr txBox="1"/>
          <p:nvPr/>
        </p:nvSpPr>
        <p:spPr>
          <a:xfrm>
            <a:off x="6286500" y="5676900"/>
            <a:ext cx="345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Wohnung des Hauswarts</a:t>
            </a:r>
          </a:p>
        </p:txBody>
      </p:sp>
    </p:spTree>
    <p:extLst>
      <p:ext uri="{BB962C8B-B14F-4D97-AF65-F5344CB8AC3E}">
        <p14:creationId xmlns:p14="http://schemas.microsoft.com/office/powerpoint/2010/main" val="152138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2E967E-BEF1-4D34-B654-37E3D5DB2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Pawlatschen</a:t>
            </a:r>
            <a:br>
              <a:rPr lang="de-AT" dirty="0"/>
            </a:br>
            <a:r>
              <a:rPr lang="de-AT" sz="1400" i="1" dirty="0"/>
              <a:t>Tschechisch: </a:t>
            </a:r>
            <a:r>
              <a:rPr lang="de-AT" sz="1400" i="1" dirty="0" err="1"/>
              <a:t>pavlac</a:t>
            </a:r>
            <a:r>
              <a:rPr lang="de-AT" sz="1400" i="1" dirty="0"/>
              <a:t>, offener Gang</a:t>
            </a:r>
            <a:endParaRPr lang="en-GB" sz="1400" i="1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EB5EF45-BA10-41A6-A9A0-8BD29D53C4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193967"/>
            <a:ext cx="5486400" cy="36576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54FC206-DFED-2763-7996-B715500C9C19}"/>
              </a:ext>
            </a:extLst>
          </p:cNvPr>
          <p:cNvSpPr txBox="1"/>
          <p:nvPr/>
        </p:nvSpPr>
        <p:spPr>
          <a:xfrm>
            <a:off x="6718852" y="2248705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offene Holzgänge im Innenhof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ermöglichen Zutritt zu den einzelnen Wohnungen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Gänge waren im Haus nicht notwendig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als Balkon nutzbar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ab 1881 verboten: strengere Feuervorschriften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FF761B7-E938-227C-897F-47FFE728C3AC}"/>
              </a:ext>
            </a:extLst>
          </p:cNvPr>
          <p:cNvSpPr txBox="1"/>
          <p:nvPr/>
        </p:nvSpPr>
        <p:spPr>
          <a:xfrm>
            <a:off x="6791739" y="5205236"/>
            <a:ext cx="36774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>
                <a:hlinkClick r:id="rId4"/>
              </a:rPr>
              <a:t>https://www.wien.gv.at/spaziergang/innenhoefe/index.html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41391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fik 3" descr="Ein Bild, das draußen, Gebäude, Himmel, Fenster enthält.&#10;&#10;Automatisch generierte Beschreibung">
            <a:extLst>
              <a:ext uri="{FF2B5EF4-FFF2-40B4-BE49-F238E27FC236}">
                <a16:creationId xmlns:a16="http://schemas.microsoft.com/office/drawing/2014/main" id="{662DE15B-00FD-4AB2-7DC7-14B19694FE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861A15-880D-FAED-D7D5-DD35A1A2D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Karl Marx-Hof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5EC0321-842F-EEA4-B475-BD4C372EEF07}"/>
              </a:ext>
            </a:extLst>
          </p:cNvPr>
          <p:cNvSpPr txBox="1"/>
          <p:nvPr/>
        </p:nvSpPr>
        <p:spPr>
          <a:xfrm>
            <a:off x="83820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Gemeindebau</a:t>
            </a:r>
            <a:r>
              <a:rPr lang="en-US" sz="2000" dirty="0"/>
              <a:t> Wien</a:t>
            </a:r>
            <a:endParaRPr lang="en-US" sz="200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Ziel</a:t>
            </a:r>
            <a:r>
              <a:rPr lang="en-US" sz="2000" dirty="0"/>
              <a:t>: der </a:t>
            </a:r>
            <a:r>
              <a:rPr lang="en-US" sz="2000"/>
              <a:t>Wohnungsnot</a:t>
            </a:r>
            <a:r>
              <a:rPr lang="en-US" sz="2000" dirty="0"/>
              <a:t> </a:t>
            </a:r>
            <a:r>
              <a:rPr lang="en-US" sz="2000"/>
              <a:t>ein</a:t>
            </a:r>
            <a:r>
              <a:rPr lang="en-US" sz="2000" dirty="0"/>
              <a:t> Ende </a:t>
            </a:r>
            <a:r>
              <a:rPr lang="en-US" sz="2000"/>
              <a:t>setzen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1930 </a:t>
            </a:r>
            <a:r>
              <a:rPr lang="en-US" sz="2000"/>
              <a:t>eröffnet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1382 </a:t>
            </a:r>
            <a:r>
              <a:rPr lang="en-US" sz="2000"/>
              <a:t>Wohnungen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5000 </a:t>
            </a:r>
            <a:r>
              <a:rPr lang="en-US" sz="2000"/>
              <a:t>Bewohner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1050 m lang: </a:t>
            </a:r>
            <a:r>
              <a:rPr lang="en-US" sz="2000"/>
              <a:t>längster</a:t>
            </a:r>
            <a:r>
              <a:rPr lang="en-US" sz="2000" dirty="0"/>
              <a:t> </a:t>
            </a:r>
            <a:r>
              <a:rPr lang="en-US" sz="2000"/>
              <a:t>zusammenhängender</a:t>
            </a:r>
            <a:r>
              <a:rPr lang="en-US" sz="2000" dirty="0"/>
              <a:t> </a:t>
            </a:r>
            <a:r>
              <a:rPr lang="en-US" sz="2000"/>
              <a:t>Wohnbau</a:t>
            </a:r>
            <a:r>
              <a:rPr lang="en-US" sz="2000" dirty="0"/>
              <a:t> der Welt!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0727102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05C42D2-5933-4F3D-0379-8D8F6A7BAC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93A8380D-C3D5-A589-1DE1-CCBDBFDB18E2}"/>
              </a:ext>
            </a:extLst>
          </p:cNvPr>
          <p:cNvSpPr txBox="1"/>
          <p:nvPr/>
        </p:nvSpPr>
        <p:spPr>
          <a:xfrm>
            <a:off x="952500" y="0"/>
            <a:ext cx="3881688" cy="523220"/>
          </a:xfrm>
          <a:prstGeom prst="rect">
            <a:avLst/>
          </a:prstGeom>
          <a:solidFill>
            <a:srgbClr val="A5A5A5">
              <a:alpha val="36078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de-AT" dirty="0"/>
              <a:t>Theresianische Husar. Reiter</a:t>
            </a:r>
          </a:p>
          <a:p>
            <a:r>
              <a:rPr lang="de-AT" sz="1000" dirty="0"/>
              <a:t>Kohlmarkt 1, Wien Innere Stadt</a:t>
            </a:r>
          </a:p>
        </p:txBody>
      </p:sp>
    </p:spTree>
    <p:extLst>
      <p:ext uri="{BB962C8B-B14F-4D97-AF65-F5344CB8AC3E}">
        <p14:creationId xmlns:p14="http://schemas.microsoft.com/office/powerpoint/2010/main" val="2624214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75991A-782D-DFC9-446B-8BA889594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000" dirty="0"/>
              <a:t>Theresianische Husar</a:t>
            </a:r>
            <a:br>
              <a:rPr lang="de-AT" sz="4000" dirty="0"/>
            </a:br>
            <a:r>
              <a:rPr lang="de-AT" sz="1200" dirty="0"/>
              <a:t>Kohlmarkt 1, Wien Innere Stadt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F451DFB0-9E81-D3F9-B24A-3B55C81E3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28084" cy="4351338"/>
          </a:xfrm>
        </p:spPr>
        <p:txBody>
          <a:bodyPr/>
          <a:lstStyle/>
          <a:p>
            <a:r>
              <a:rPr lang="de-AT" sz="1800" dirty="0"/>
              <a:t>Reiter am Dachfirst</a:t>
            </a:r>
          </a:p>
          <a:p>
            <a:r>
              <a:rPr lang="de-AT" sz="1800" dirty="0"/>
              <a:t>Husaren: ungarische berittene Miliz, schnell und beweglich</a:t>
            </a:r>
          </a:p>
          <a:p>
            <a:r>
              <a:rPr lang="de-AT" sz="1800" dirty="0"/>
              <a:t>Früher: Reiserequisiten und Waffengeschäft im Haus </a:t>
            </a:r>
            <a:br>
              <a:rPr lang="de-AT" sz="1800" dirty="0"/>
            </a:br>
            <a:r>
              <a:rPr lang="de-AT" sz="1800" dirty="0"/>
              <a:t>mit dem Namen </a:t>
            </a:r>
            <a:r>
              <a:rPr lang="de-AT" sz="1800" b="1" i="1" dirty="0"/>
              <a:t>Zum Husaren</a:t>
            </a:r>
          </a:p>
          <a:p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B2ABD84-DC69-7CFD-0F08-D59A791A89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6379" y="1085290"/>
            <a:ext cx="5315621" cy="3952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947218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A9DD2D-FECA-3439-90BC-253D39760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269" y="405701"/>
            <a:ext cx="10515600" cy="1325563"/>
          </a:xfrm>
        </p:spPr>
        <p:txBody>
          <a:bodyPr/>
          <a:lstStyle/>
          <a:p>
            <a:r>
              <a:rPr lang="de-AT" dirty="0"/>
              <a:t>Graffiti in Wien</a:t>
            </a:r>
          </a:p>
        </p:txBody>
      </p:sp>
      <p:pic>
        <p:nvPicPr>
          <p:cNvPr id="4" name="Grafik 3" descr="Ein Bild, das Straßenkunst, Rad, Reifen, Fahrradreifen enthält.&#10;&#10;Automatisch generierte Beschreibung">
            <a:extLst>
              <a:ext uri="{FF2B5EF4-FFF2-40B4-BE49-F238E27FC236}">
                <a16:creationId xmlns:a16="http://schemas.microsoft.com/office/drawing/2014/main" id="{9F1EB83C-528E-5E26-7ED2-0A0C4EBE2B8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4041" y="0"/>
            <a:ext cx="5407959" cy="3605306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42F63E51-7717-F381-112D-1CB0B73C41B1}"/>
              </a:ext>
            </a:extLst>
          </p:cNvPr>
          <p:cNvSpPr txBox="1"/>
          <p:nvPr/>
        </p:nvSpPr>
        <p:spPr>
          <a:xfrm>
            <a:off x="838200" y="2400300"/>
            <a:ext cx="4034589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AT" dirty="0"/>
              <a:t>an bestimmten Wänden erlaubt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AT" dirty="0"/>
              <a:t>Information: </a:t>
            </a:r>
            <a:r>
              <a:rPr lang="de-AT" dirty="0">
                <a:hlinkClick r:id="rId3"/>
              </a:rPr>
              <a:t>www.spraycity.at</a:t>
            </a:r>
            <a:endParaRPr lang="de-AT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AT" dirty="0"/>
              <a:t>viele Graffiti befinden sich am Donaukanal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AT" dirty="0"/>
              <a:t>Street-Art-Touren werden angeboten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AT" b="1" dirty="0"/>
              <a:t>Begriffe</a:t>
            </a:r>
            <a:r>
              <a:rPr lang="de-AT" dirty="0"/>
              <a:t>: Sprayer, Graffiti, Streetart</a:t>
            </a:r>
          </a:p>
        </p:txBody>
      </p:sp>
      <p:pic>
        <p:nvPicPr>
          <p:cNvPr id="7" name="Grafik 6" descr="Ein Bild, das Gebäude, draußen, Wasser, Straßenkunst enthält.&#10;&#10;Automatisch generierte Beschreibung">
            <a:extLst>
              <a:ext uri="{FF2B5EF4-FFF2-40B4-BE49-F238E27FC236}">
                <a16:creationId xmlns:a16="http://schemas.microsoft.com/office/drawing/2014/main" id="{3C537571-E1AB-7483-FE36-AA6F32B2708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4040" y="3617816"/>
            <a:ext cx="5407960" cy="3240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702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Himmel, draußen, Wolke, Gebäude enthält.&#10;&#10;Automatisch generierte Beschreibung">
            <a:extLst>
              <a:ext uri="{FF2B5EF4-FFF2-40B4-BE49-F238E27FC236}">
                <a16:creationId xmlns:a16="http://schemas.microsoft.com/office/drawing/2014/main" id="{9DB498FB-4648-7430-64AC-EE990417C2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779" y="1826544"/>
            <a:ext cx="8217568" cy="4622382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D8F8419-0050-238C-122D-1242DDDBFB2E}"/>
              </a:ext>
            </a:extLst>
          </p:cNvPr>
          <p:cNvSpPr txBox="1"/>
          <p:nvPr/>
        </p:nvSpPr>
        <p:spPr>
          <a:xfrm>
            <a:off x="1010652" y="513166"/>
            <a:ext cx="9162048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3600" dirty="0"/>
              <a:t>Müllverbrennungsanlage </a:t>
            </a:r>
            <a:r>
              <a:rPr lang="de-AT" sz="3600" dirty="0" err="1"/>
              <a:t>Spittelau</a:t>
            </a:r>
            <a:endParaRPr lang="de-AT" sz="3600" dirty="0"/>
          </a:p>
          <a:p>
            <a:r>
              <a:rPr lang="de-AT" sz="1400" dirty="0"/>
              <a:t>Bürogebäude und Verbrennungsanlage</a:t>
            </a:r>
          </a:p>
          <a:p>
            <a:r>
              <a:rPr lang="de-AT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1516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Himmel, draußen, Industrie, Bautechnik enthält.&#10;&#10;Automatisch generierte Beschreibung">
            <a:extLst>
              <a:ext uri="{FF2B5EF4-FFF2-40B4-BE49-F238E27FC236}">
                <a16:creationId xmlns:a16="http://schemas.microsoft.com/office/drawing/2014/main" id="{F2634289-1B30-9919-001A-FDB6A04531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591" y="2186862"/>
            <a:ext cx="7873661" cy="443404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92EE839-408C-05AA-769E-227B8A02FEC7}"/>
              </a:ext>
            </a:extLst>
          </p:cNvPr>
          <p:cNvSpPr txBox="1"/>
          <p:nvPr/>
        </p:nvSpPr>
        <p:spPr>
          <a:xfrm>
            <a:off x="794083" y="980573"/>
            <a:ext cx="98719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1992: architektonische Gestaltung durch Friedensreich Hundertwasser, ehrenamtlich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Fernwärme für 60 000 Haushalte in Wien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modernste technische Einrichtung zur Reinigung der Emissionen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370EA43-5DCE-A8AA-E3ED-3820125D0D60}"/>
              </a:ext>
            </a:extLst>
          </p:cNvPr>
          <p:cNvSpPr txBox="1"/>
          <p:nvPr/>
        </p:nvSpPr>
        <p:spPr>
          <a:xfrm>
            <a:off x="753978" y="254318"/>
            <a:ext cx="106840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3200" dirty="0"/>
              <a:t>Müllverbrennungsanlage </a:t>
            </a:r>
            <a:r>
              <a:rPr lang="de-AT" sz="3200" dirty="0" err="1"/>
              <a:t>Spittelau</a:t>
            </a:r>
            <a:r>
              <a:rPr lang="de-AT" sz="3200" dirty="0"/>
              <a:t>, Fernwärme Wien </a:t>
            </a:r>
          </a:p>
        </p:txBody>
      </p:sp>
    </p:spTree>
    <p:extLst>
      <p:ext uri="{BB962C8B-B14F-4D97-AF65-F5344CB8AC3E}">
        <p14:creationId xmlns:p14="http://schemas.microsoft.com/office/powerpoint/2010/main" val="1338608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Gebäude, Kunst, Cartoon, Quadrat enthält.&#10;&#10;Automatisch generierte Beschreibung">
            <a:extLst>
              <a:ext uri="{FF2B5EF4-FFF2-40B4-BE49-F238E27FC236}">
                <a16:creationId xmlns:a16="http://schemas.microsoft.com/office/drawing/2014/main" id="{670FC6DA-05C6-5C0C-6024-5D4A944022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2228" y="2644127"/>
            <a:ext cx="6550188" cy="368873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ACF0DCEA-5C28-1D78-6B10-D9D5AD95B1C5}"/>
              </a:ext>
            </a:extLst>
          </p:cNvPr>
          <p:cNvSpPr txBox="1"/>
          <p:nvPr/>
        </p:nvSpPr>
        <p:spPr>
          <a:xfrm>
            <a:off x="1396498" y="1463843"/>
            <a:ext cx="8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Fassade: Fliesenmosaike</a:t>
            </a:r>
          </a:p>
        </p:txBody>
      </p:sp>
    </p:spTree>
    <p:extLst>
      <p:ext uri="{BB962C8B-B14F-4D97-AF65-F5344CB8AC3E}">
        <p14:creationId xmlns:p14="http://schemas.microsoft.com/office/powerpoint/2010/main" val="31436254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F9A55-984F-5B70-0273-C809D870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32777"/>
            <a:ext cx="10515600" cy="1325563"/>
          </a:xfrm>
        </p:spPr>
        <p:txBody>
          <a:bodyPr/>
          <a:lstStyle/>
          <a:p>
            <a:r>
              <a:rPr lang="de-AT" dirty="0"/>
              <a:t>Ankeruhr </a:t>
            </a:r>
            <a:br>
              <a:rPr lang="de-AT" dirty="0"/>
            </a:br>
            <a:r>
              <a:rPr lang="de-AT" sz="1400" dirty="0"/>
              <a:t>Jugendstil, 1915 eröffnet</a:t>
            </a:r>
          </a:p>
        </p:txBody>
      </p:sp>
      <p:pic>
        <p:nvPicPr>
          <p:cNvPr id="5" name="Inhaltsplatzhalter 4" descr="Ein Bild, das Gebäude, draußen, Fenster, Himmel enthält.&#10;&#10;Automatisch generierte Beschreibung">
            <a:extLst>
              <a:ext uri="{FF2B5EF4-FFF2-40B4-BE49-F238E27FC236}">
                <a16:creationId xmlns:a16="http://schemas.microsoft.com/office/drawing/2014/main" id="{91C5FBED-F58D-BFC9-7C59-335628413D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4147" y="1297488"/>
            <a:ext cx="5775158" cy="5063376"/>
          </a:xfrm>
        </p:spPr>
      </p:pic>
      <p:sp>
        <p:nvSpPr>
          <p:cNvPr id="6" name="Legende: Linie 5">
            <a:extLst>
              <a:ext uri="{FF2B5EF4-FFF2-40B4-BE49-F238E27FC236}">
                <a16:creationId xmlns:a16="http://schemas.microsoft.com/office/drawing/2014/main" id="{792A8A17-49E5-D84C-63DA-6DDBA2CFB45C}"/>
              </a:ext>
            </a:extLst>
          </p:cNvPr>
          <p:cNvSpPr/>
          <p:nvPr/>
        </p:nvSpPr>
        <p:spPr>
          <a:xfrm>
            <a:off x="484882" y="4864351"/>
            <a:ext cx="1765300" cy="603250"/>
          </a:xfrm>
          <a:prstGeom prst="borderCallout1">
            <a:avLst>
              <a:gd name="adj1" fmla="val 46118"/>
              <a:gd name="adj2" fmla="val 102458"/>
              <a:gd name="adj3" fmla="val 72101"/>
              <a:gd name="adj4" fmla="val 217688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Eva mit Apfel</a:t>
            </a:r>
            <a:endParaRPr lang="en-GB" dirty="0"/>
          </a:p>
        </p:txBody>
      </p:sp>
      <p:sp>
        <p:nvSpPr>
          <p:cNvPr id="7" name="Legende: Linie 6">
            <a:extLst>
              <a:ext uri="{FF2B5EF4-FFF2-40B4-BE49-F238E27FC236}">
                <a16:creationId xmlns:a16="http://schemas.microsoft.com/office/drawing/2014/main" id="{F37B9D80-7954-BB04-CBE0-0F3DD3208C07}"/>
              </a:ext>
            </a:extLst>
          </p:cNvPr>
          <p:cNvSpPr/>
          <p:nvPr/>
        </p:nvSpPr>
        <p:spPr>
          <a:xfrm>
            <a:off x="9324082" y="4968625"/>
            <a:ext cx="1765300" cy="603250"/>
          </a:xfrm>
          <a:prstGeom prst="borderCallout1">
            <a:avLst>
              <a:gd name="adj1" fmla="val 53192"/>
              <a:gd name="adj2" fmla="val -1830"/>
              <a:gd name="adj3" fmla="val 54882"/>
              <a:gd name="adj4" fmla="val -84098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Adam</a:t>
            </a:r>
            <a:endParaRPr lang="en-GB" dirty="0"/>
          </a:p>
        </p:txBody>
      </p:sp>
      <p:sp>
        <p:nvSpPr>
          <p:cNvPr id="8" name="Legende: Linie 7">
            <a:extLst>
              <a:ext uri="{FF2B5EF4-FFF2-40B4-BE49-F238E27FC236}">
                <a16:creationId xmlns:a16="http://schemas.microsoft.com/office/drawing/2014/main" id="{56D7BCDC-07AA-66A1-7C62-772048B5890C}"/>
              </a:ext>
            </a:extLst>
          </p:cNvPr>
          <p:cNvSpPr/>
          <p:nvPr/>
        </p:nvSpPr>
        <p:spPr>
          <a:xfrm>
            <a:off x="0" y="2207378"/>
            <a:ext cx="2659369" cy="603250"/>
          </a:xfrm>
          <a:prstGeom prst="borderCallout1">
            <a:avLst>
              <a:gd name="adj1" fmla="val 46118"/>
              <a:gd name="adj2" fmla="val 102458"/>
              <a:gd name="adj3" fmla="val 65120"/>
              <a:gd name="adj4" fmla="val 203771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Kind mit Schmetterling</a:t>
            </a:r>
          </a:p>
          <a:p>
            <a:pPr algn="ctr"/>
            <a:r>
              <a:rPr lang="de-DE" dirty="0"/>
              <a:t>steht für das Leben</a:t>
            </a:r>
            <a:endParaRPr lang="en-GB" dirty="0"/>
          </a:p>
        </p:txBody>
      </p:sp>
      <p:sp>
        <p:nvSpPr>
          <p:cNvPr id="9" name="Legende: Linie 8">
            <a:extLst>
              <a:ext uri="{FF2B5EF4-FFF2-40B4-BE49-F238E27FC236}">
                <a16:creationId xmlns:a16="http://schemas.microsoft.com/office/drawing/2014/main" id="{C344952B-56FA-017E-0A8E-935FB6F995E7}"/>
              </a:ext>
            </a:extLst>
          </p:cNvPr>
          <p:cNvSpPr/>
          <p:nvPr/>
        </p:nvSpPr>
        <p:spPr>
          <a:xfrm>
            <a:off x="9324082" y="2207378"/>
            <a:ext cx="2867918" cy="734344"/>
          </a:xfrm>
          <a:prstGeom prst="borderCallout1">
            <a:avLst>
              <a:gd name="adj1" fmla="val 57234"/>
              <a:gd name="adj2" fmla="val -1153"/>
              <a:gd name="adj3" fmla="val 68138"/>
              <a:gd name="adj4" fmla="val -85397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Tod mit Sanduhr</a:t>
            </a:r>
          </a:p>
          <a:p>
            <a:pPr algn="ctr"/>
            <a:r>
              <a:rPr lang="de-DE" sz="1200" dirty="0"/>
              <a:t>(bedeutsam für eine Versicherungsgesellschaft)</a:t>
            </a:r>
            <a:endParaRPr lang="en-GB" sz="1200" dirty="0"/>
          </a:p>
        </p:txBody>
      </p:sp>
      <p:sp>
        <p:nvSpPr>
          <p:cNvPr id="11" name="Legende: Linie 10">
            <a:extLst>
              <a:ext uri="{FF2B5EF4-FFF2-40B4-BE49-F238E27FC236}">
                <a16:creationId xmlns:a16="http://schemas.microsoft.com/office/drawing/2014/main" id="{30708A84-F5BA-450D-9932-E712F34A2C36}"/>
              </a:ext>
            </a:extLst>
          </p:cNvPr>
          <p:cNvSpPr/>
          <p:nvPr/>
        </p:nvSpPr>
        <p:spPr>
          <a:xfrm>
            <a:off x="484882" y="3834774"/>
            <a:ext cx="1765300" cy="603250"/>
          </a:xfrm>
          <a:prstGeom prst="borderCallout1">
            <a:avLst>
              <a:gd name="adj1" fmla="val 46118"/>
              <a:gd name="adj2" fmla="val 102458"/>
              <a:gd name="adj3" fmla="val 124954"/>
              <a:gd name="adj4" fmla="val 275280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Basilisk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80653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F9A55-984F-5B70-0273-C809D870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4563"/>
          </a:xfrm>
        </p:spPr>
        <p:txBody>
          <a:bodyPr/>
          <a:lstStyle/>
          <a:p>
            <a:r>
              <a:rPr lang="de-AT" dirty="0"/>
              <a:t>Ankeruhr - Uhrzeit</a:t>
            </a:r>
          </a:p>
        </p:txBody>
      </p:sp>
      <p:pic>
        <p:nvPicPr>
          <p:cNvPr id="5" name="Inhaltsplatzhalter 4" descr="Ein Bild, das Gebäude, draußen, Fenster, Himmel enthält.&#10;&#10;Automatisch generierte Beschreibung">
            <a:extLst>
              <a:ext uri="{FF2B5EF4-FFF2-40B4-BE49-F238E27FC236}">
                <a16:creationId xmlns:a16="http://schemas.microsoft.com/office/drawing/2014/main" id="{91C5FBED-F58D-BFC9-7C59-335628413D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3876" y="1364875"/>
            <a:ext cx="6282561" cy="4773707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9E8EAA9-9E55-B2C7-0EE1-ED4A6B18DF99}"/>
              </a:ext>
            </a:extLst>
          </p:cNvPr>
          <p:cNvSpPr txBox="1"/>
          <p:nvPr/>
        </p:nvSpPr>
        <p:spPr>
          <a:xfrm>
            <a:off x="838200" y="1539688"/>
            <a:ext cx="367831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AT" dirty="0"/>
              <a:t>Versicherungsgesellschaft Anker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AT" dirty="0"/>
              <a:t>In 12 Stunden durchlaufen alle Figuren einmal die Uhr.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AT" dirty="0"/>
              <a:t>Um 12 Uhr durchlaufen alle 12 Figuren(gruppen) die Uhr.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AT" dirty="0"/>
              <a:t>Zur vollen Stunde ertönt jeweils ein Lied.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1C63447-7D56-C927-26FB-E18E9EB7B3E0}"/>
              </a:ext>
            </a:extLst>
          </p:cNvPr>
          <p:cNvSpPr txBox="1"/>
          <p:nvPr/>
        </p:nvSpPr>
        <p:spPr>
          <a:xfrm>
            <a:off x="838200" y="4287133"/>
            <a:ext cx="367831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de-AT" b="1" dirty="0"/>
              <a:t>Daten zur Uhr: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AT" dirty="0"/>
              <a:t>Uhrbrücke: 10m breit, 7,5 m hoch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AT" dirty="0"/>
              <a:t>Ziffernblatt: 4m Durchmesser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9F14922-E9C2-CFD7-F21A-2FC1D87EE6E2}"/>
              </a:ext>
            </a:extLst>
          </p:cNvPr>
          <p:cNvSpPr txBox="1"/>
          <p:nvPr/>
        </p:nvSpPr>
        <p:spPr>
          <a:xfrm>
            <a:off x="788069" y="5755351"/>
            <a:ext cx="354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Aktuelle Uhrzeit</a:t>
            </a:r>
            <a:r>
              <a:rPr lang="de-AT" dirty="0"/>
              <a:t>: …</a:t>
            </a:r>
          </a:p>
        </p:txBody>
      </p:sp>
      <p:sp>
        <p:nvSpPr>
          <p:cNvPr id="4" name="Legende: Linie 3">
            <a:extLst>
              <a:ext uri="{FF2B5EF4-FFF2-40B4-BE49-F238E27FC236}">
                <a16:creationId xmlns:a16="http://schemas.microsoft.com/office/drawing/2014/main" id="{C0286738-DC29-9EEA-69B5-6E352AA9DB1D}"/>
              </a:ext>
            </a:extLst>
          </p:cNvPr>
          <p:cNvSpPr/>
          <p:nvPr/>
        </p:nvSpPr>
        <p:spPr>
          <a:xfrm>
            <a:off x="5272847" y="375557"/>
            <a:ext cx="2256629" cy="603250"/>
          </a:xfrm>
          <a:prstGeom prst="borderCallout1">
            <a:avLst>
              <a:gd name="adj1" fmla="val 46118"/>
              <a:gd name="adj2" fmla="val 102458"/>
              <a:gd name="adj3" fmla="val 409137"/>
              <a:gd name="adj4" fmla="val 125799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5-Minutenanzeige</a:t>
            </a:r>
            <a:endParaRPr lang="en-GB" dirty="0"/>
          </a:p>
        </p:txBody>
      </p:sp>
      <p:sp>
        <p:nvSpPr>
          <p:cNvPr id="8" name="Legende: Linie 7">
            <a:extLst>
              <a:ext uri="{FF2B5EF4-FFF2-40B4-BE49-F238E27FC236}">
                <a16:creationId xmlns:a16="http://schemas.microsoft.com/office/drawing/2014/main" id="{F1463F4E-C1BB-8906-6253-25F37BAFFAEC}"/>
              </a:ext>
            </a:extLst>
          </p:cNvPr>
          <p:cNvSpPr/>
          <p:nvPr/>
        </p:nvSpPr>
        <p:spPr>
          <a:xfrm>
            <a:off x="7815807" y="365125"/>
            <a:ext cx="2256629" cy="603250"/>
          </a:xfrm>
          <a:prstGeom prst="borderCallout1">
            <a:avLst>
              <a:gd name="adj1" fmla="val 103957"/>
              <a:gd name="adj2" fmla="val 48075"/>
              <a:gd name="adj3" fmla="val 458029"/>
              <a:gd name="adj4" fmla="val 16557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Stundenanzeige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53451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F9A55-984F-5B70-0273-C809D870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4563"/>
          </a:xfrm>
        </p:spPr>
        <p:txBody>
          <a:bodyPr/>
          <a:lstStyle/>
          <a:p>
            <a:r>
              <a:rPr lang="de-AT" dirty="0"/>
              <a:t>Ankeruhr - Rückseite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91C5FBED-F58D-BFC9-7C59-335628413D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3876" y="1983475"/>
            <a:ext cx="6282561" cy="3536507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9E8EAA9-9E55-B2C7-0EE1-ED4A6B18DF99}"/>
              </a:ext>
            </a:extLst>
          </p:cNvPr>
          <p:cNvSpPr txBox="1"/>
          <p:nvPr/>
        </p:nvSpPr>
        <p:spPr>
          <a:xfrm>
            <a:off x="720562" y="2416396"/>
            <a:ext cx="3678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de-AT" dirty="0"/>
              <a:t>Fertigstellung der Uhr in römischen Zahlen.</a:t>
            </a:r>
          </a:p>
          <a:p>
            <a:pPr lvl="1"/>
            <a:r>
              <a:rPr lang="de-AT" dirty="0"/>
              <a:t>Jahr: 1914</a:t>
            </a:r>
          </a:p>
          <a:p>
            <a:pPr lvl="1"/>
            <a:r>
              <a:rPr lang="de-AT" dirty="0"/>
              <a:t>Alter: 111 Jahre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1C63447-7D56-C927-26FB-E18E9EB7B3E0}"/>
              </a:ext>
            </a:extLst>
          </p:cNvPr>
          <p:cNvSpPr txBox="1"/>
          <p:nvPr/>
        </p:nvSpPr>
        <p:spPr>
          <a:xfrm>
            <a:off x="720561" y="3773599"/>
            <a:ext cx="367831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de-AT" b="1" dirty="0"/>
              <a:t>Römische Zahlen</a:t>
            </a:r>
            <a:r>
              <a:rPr lang="de-AT" dirty="0"/>
              <a:t>, hier verwendet:</a:t>
            </a:r>
          </a:p>
          <a:p>
            <a:pPr lvl="1"/>
            <a:r>
              <a:rPr lang="de-AT" b="1" dirty="0"/>
              <a:t>M</a:t>
            </a:r>
            <a:r>
              <a:rPr lang="de-AT" dirty="0"/>
              <a:t>: 	1000 – Tausend</a:t>
            </a:r>
          </a:p>
          <a:p>
            <a:pPr lvl="1"/>
            <a:r>
              <a:rPr lang="de-AT" b="1" dirty="0"/>
              <a:t>CM</a:t>
            </a:r>
            <a:r>
              <a:rPr lang="de-AT" dirty="0"/>
              <a:t>: 	900 – Neunhundert</a:t>
            </a:r>
          </a:p>
          <a:p>
            <a:pPr lvl="1"/>
            <a:r>
              <a:rPr lang="de-AT" b="1" dirty="0"/>
              <a:t>X</a:t>
            </a:r>
            <a:r>
              <a:rPr lang="de-AT" dirty="0"/>
              <a:t>: 	10 - Zehn</a:t>
            </a:r>
          </a:p>
          <a:p>
            <a:pPr lvl="1"/>
            <a:r>
              <a:rPr lang="de-AT" b="1" dirty="0"/>
              <a:t>IV</a:t>
            </a:r>
            <a:r>
              <a:rPr lang="de-AT" dirty="0"/>
              <a:t>: 	4 - Vier </a:t>
            </a:r>
          </a:p>
        </p:txBody>
      </p:sp>
      <p:sp>
        <p:nvSpPr>
          <p:cNvPr id="8" name="Legende: Linie 7">
            <a:extLst>
              <a:ext uri="{FF2B5EF4-FFF2-40B4-BE49-F238E27FC236}">
                <a16:creationId xmlns:a16="http://schemas.microsoft.com/office/drawing/2014/main" id="{F1463F4E-C1BB-8906-6253-25F37BAFFAEC}"/>
              </a:ext>
            </a:extLst>
          </p:cNvPr>
          <p:cNvSpPr/>
          <p:nvPr/>
        </p:nvSpPr>
        <p:spPr>
          <a:xfrm>
            <a:off x="4793876" y="1372970"/>
            <a:ext cx="2829070" cy="497540"/>
          </a:xfrm>
          <a:prstGeom prst="borderCallout1">
            <a:avLst>
              <a:gd name="adj1" fmla="val 103957"/>
              <a:gd name="adj2" fmla="val 48075"/>
              <a:gd name="adj3" fmla="val 569198"/>
              <a:gd name="adj4" fmla="val 114751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Jahreszahl, Fertigstellung</a:t>
            </a:r>
            <a:endParaRPr lang="en-GB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57D0DC7-2D27-4BBA-AED9-FDBB932565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3879" t="8587" r="5152" b="10987"/>
          <a:stretch/>
        </p:blipFill>
        <p:spPr>
          <a:xfrm>
            <a:off x="720561" y="1824632"/>
            <a:ext cx="1343222" cy="51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5287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715872-EA46-FC0B-01AA-F2A5B9830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0380"/>
          </a:xfrm>
        </p:spPr>
        <p:txBody>
          <a:bodyPr/>
          <a:lstStyle/>
          <a:p>
            <a:r>
              <a:rPr lang="de-DE" sz="4400" dirty="0"/>
              <a:t>Stefansdom</a:t>
            </a:r>
            <a:endParaRPr lang="de-AT" sz="24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1F175EE-A4B2-7C55-5F00-D43CF33EDE00}"/>
              </a:ext>
            </a:extLst>
          </p:cNvPr>
          <p:cNvSpPr txBox="1"/>
          <p:nvPr/>
        </p:nvSpPr>
        <p:spPr>
          <a:xfrm>
            <a:off x="892342" y="1455821"/>
            <a:ext cx="8536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Adresse: Stephansplatz 3, 1010 Wien</a:t>
            </a:r>
          </a:p>
        </p:txBody>
      </p:sp>
    </p:spTree>
    <p:extLst>
      <p:ext uri="{BB962C8B-B14F-4D97-AF65-F5344CB8AC3E}">
        <p14:creationId xmlns:p14="http://schemas.microsoft.com/office/powerpoint/2010/main" val="13654174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715872-EA46-FC0B-01AA-F2A5B9830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Weg zum </a:t>
            </a:r>
            <a:r>
              <a:rPr lang="de-AT" dirty="0" err="1"/>
              <a:t>Brotbäckenhaus</a:t>
            </a:r>
            <a:endParaRPr lang="de-AT" sz="2400" dirty="0"/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E738266F-7BAA-5CF9-6F3A-A375A5A35B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622895"/>
              </p:ext>
            </p:extLst>
          </p:nvPr>
        </p:nvGraphicFramePr>
        <p:xfrm>
          <a:off x="949993" y="2415540"/>
          <a:ext cx="8128000" cy="2026920"/>
        </p:xfrm>
        <a:graphic>
          <a:graphicData uri="http://schemas.openxmlformats.org/drawingml/2006/table">
            <a:tbl>
              <a:tblPr firstRow="1" bandRow="1"/>
              <a:tblGrid>
                <a:gridCol w="4926932">
                  <a:extLst>
                    <a:ext uri="{9D8B030D-6E8A-4147-A177-3AD203B41FA5}">
                      <a16:colId xmlns:a16="http://schemas.microsoft.com/office/drawing/2014/main" val="2987510478"/>
                    </a:ext>
                  </a:extLst>
                </a:gridCol>
                <a:gridCol w="3201068">
                  <a:extLst>
                    <a:ext uri="{9D8B030D-6E8A-4147-A177-3AD203B41FA5}">
                      <a16:colId xmlns:a16="http://schemas.microsoft.com/office/drawing/2014/main" val="349800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Adresse (Google Maps Eingabe: </a:t>
                      </a:r>
                      <a:r>
                        <a:rPr lang="de-AT" b="1" dirty="0" err="1"/>
                        <a:t>Kipferlhaus</a:t>
                      </a:r>
                      <a:r>
                        <a:rPr lang="de-AT" b="1" dirty="0"/>
                        <a:t>, Wien</a:t>
                      </a:r>
                      <a:r>
                        <a:rPr lang="de-AT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Grünangergasse 8, 1010 Wien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75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Fuß- oder Fahrradweg in km oder m, </a:t>
                      </a:r>
                      <a:r>
                        <a:rPr lang="de-AT" dirty="0" err="1"/>
                        <a:t>Stefansdom</a:t>
                      </a:r>
                      <a:r>
                        <a:rPr lang="de-AT" dirty="0"/>
                        <a:t> – </a:t>
                      </a:r>
                      <a:r>
                        <a:rPr lang="de-AT" dirty="0" err="1"/>
                        <a:t>Brotbäckenhaus</a:t>
                      </a:r>
                      <a:r>
                        <a:rPr lang="de-AT" dirty="0"/>
                        <a:t> </a:t>
                      </a:r>
                      <a:br>
                        <a:rPr lang="de-AT" dirty="0"/>
                      </a:br>
                      <a:r>
                        <a:rPr lang="de-AT" dirty="0"/>
                        <a:t>(Google Maps Eingabe: </a:t>
                      </a:r>
                      <a:r>
                        <a:rPr lang="de-AT" b="1" dirty="0" err="1"/>
                        <a:t>Kipferlhaus</a:t>
                      </a:r>
                      <a:r>
                        <a:rPr lang="de-AT" b="1" dirty="0"/>
                        <a:t>, Wien</a:t>
                      </a:r>
                      <a:r>
                        <a:rPr lang="de-AT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400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89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Zeit in Minuten zu Fuß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5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92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dirty="0"/>
                        <a:t>Zeit in Minuten mit dem Fahrrad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1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471568"/>
                  </a:ext>
                </a:extLst>
              </a:tr>
            </a:tbl>
          </a:graphicData>
        </a:graphic>
      </p:graphicFrame>
      <p:sp>
        <p:nvSpPr>
          <p:cNvPr id="9" name="Textfeld 8">
            <a:extLst>
              <a:ext uri="{FF2B5EF4-FFF2-40B4-BE49-F238E27FC236}">
                <a16:creationId xmlns:a16="http://schemas.microsoft.com/office/drawing/2014/main" id="{F5768884-3AB7-9425-07A7-B7EC6A84C3A7}"/>
              </a:ext>
            </a:extLst>
          </p:cNvPr>
          <p:cNvSpPr txBox="1"/>
          <p:nvPr/>
        </p:nvSpPr>
        <p:spPr>
          <a:xfrm>
            <a:off x="838200" y="1524825"/>
            <a:ext cx="81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Du möchtest zu Fuß oder mit dem Fahrrad vom </a:t>
            </a:r>
            <a:r>
              <a:rPr lang="de-AT" b="1" dirty="0" err="1"/>
              <a:t>Stefansdom</a:t>
            </a:r>
            <a:r>
              <a:rPr lang="de-AT" b="1" dirty="0"/>
              <a:t> zur Sehenswürdigkeit </a:t>
            </a:r>
            <a:r>
              <a:rPr lang="de-AT" dirty="0"/>
              <a:t>kommen. Suche die Informationen mit Google Maps!</a:t>
            </a:r>
          </a:p>
        </p:txBody>
      </p:sp>
    </p:spTree>
    <p:extLst>
      <p:ext uri="{BB962C8B-B14F-4D97-AF65-F5344CB8AC3E}">
        <p14:creationId xmlns:p14="http://schemas.microsoft.com/office/powerpoint/2010/main" val="12192697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715872-EA46-FC0B-01AA-F2A5B9830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Weg zum </a:t>
            </a:r>
            <a:r>
              <a:rPr lang="de-DE" sz="4400" dirty="0"/>
              <a:t>Stock im Eisen</a:t>
            </a:r>
            <a:endParaRPr lang="de-AT" sz="2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D59583B-112B-9A05-3D5B-FA2DF559D9A0}"/>
              </a:ext>
            </a:extLst>
          </p:cNvPr>
          <p:cNvSpPr txBox="1"/>
          <p:nvPr/>
        </p:nvSpPr>
        <p:spPr>
          <a:xfrm>
            <a:off x="771525" y="1619716"/>
            <a:ext cx="81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Du möchtest zu Fuß oder mit dem Fahrrad vom </a:t>
            </a:r>
            <a:r>
              <a:rPr lang="de-AT" b="1" dirty="0" err="1"/>
              <a:t>Stefansdom</a:t>
            </a:r>
            <a:r>
              <a:rPr lang="de-AT" b="1" dirty="0"/>
              <a:t> zur Sehenswürdigkeit </a:t>
            </a:r>
            <a:r>
              <a:rPr lang="de-AT" dirty="0"/>
              <a:t>kommen. Suche die Informationen mit Google Maps!</a:t>
            </a: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2779C9FE-EEB9-AEE0-BF34-E26A90CE8E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120941"/>
              </p:ext>
            </p:extLst>
          </p:nvPr>
        </p:nvGraphicFramePr>
        <p:xfrm>
          <a:off x="838200" y="2415540"/>
          <a:ext cx="8128000" cy="1112520"/>
        </p:xfrm>
        <a:graphic>
          <a:graphicData uri="http://schemas.openxmlformats.org/drawingml/2006/table">
            <a:tbl>
              <a:tblPr firstRow="1" bandRow="1"/>
              <a:tblGrid>
                <a:gridCol w="4926932">
                  <a:extLst>
                    <a:ext uri="{9D8B030D-6E8A-4147-A177-3AD203B41FA5}">
                      <a16:colId xmlns:a16="http://schemas.microsoft.com/office/drawing/2014/main" val="2987510478"/>
                    </a:ext>
                  </a:extLst>
                </a:gridCol>
                <a:gridCol w="3201068">
                  <a:extLst>
                    <a:ext uri="{9D8B030D-6E8A-4147-A177-3AD203B41FA5}">
                      <a16:colId xmlns:a16="http://schemas.microsoft.com/office/drawing/2014/main" val="349800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Adresse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Kärntner Str. 1, 1010 Wien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75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Fuß- oder Fahrradweg in km oder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120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89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Zeit in Minuten zu Fuß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2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9234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27458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715872-EA46-FC0B-01AA-F2A5B9830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Weg zum </a:t>
            </a:r>
            <a:r>
              <a:rPr lang="de-AT" sz="4400" dirty="0"/>
              <a:t>Bahnhof City Wien West</a:t>
            </a:r>
            <a:endParaRPr lang="de-AT" sz="2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8277020-594F-13F3-F95A-D0328EB64D6E}"/>
              </a:ext>
            </a:extLst>
          </p:cNvPr>
          <p:cNvSpPr txBox="1"/>
          <p:nvPr/>
        </p:nvSpPr>
        <p:spPr>
          <a:xfrm>
            <a:off x="988093" y="1690688"/>
            <a:ext cx="81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Du möchtest zu Fuß oder mit dem Fahrrad vom </a:t>
            </a:r>
            <a:r>
              <a:rPr lang="de-AT" b="1" dirty="0" err="1"/>
              <a:t>Stefansdom</a:t>
            </a:r>
            <a:r>
              <a:rPr lang="de-AT" b="1" dirty="0"/>
              <a:t> zum Bahnhof </a:t>
            </a:r>
            <a:r>
              <a:rPr lang="de-AT" dirty="0"/>
              <a:t>kommen. Suche die Informationen mit Google Maps!</a:t>
            </a:r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E8716DE9-7A2D-E238-B219-CACA74EFF1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93008"/>
              </p:ext>
            </p:extLst>
          </p:nvPr>
        </p:nvGraphicFramePr>
        <p:xfrm>
          <a:off x="988093" y="2651626"/>
          <a:ext cx="8128000" cy="1483360"/>
        </p:xfrm>
        <a:graphic>
          <a:graphicData uri="http://schemas.openxmlformats.org/drawingml/2006/table">
            <a:tbl>
              <a:tblPr firstRow="1" bandRow="1"/>
              <a:tblGrid>
                <a:gridCol w="4926932">
                  <a:extLst>
                    <a:ext uri="{9D8B030D-6E8A-4147-A177-3AD203B41FA5}">
                      <a16:colId xmlns:a16="http://schemas.microsoft.com/office/drawing/2014/main" val="2987510478"/>
                    </a:ext>
                  </a:extLst>
                </a:gridCol>
                <a:gridCol w="3201068">
                  <a:extLst>
                    <a:ext uri="{9D8B030D-6E8A-4147-A177-3AD203B41FA5}">
                      <a16:colId xmlns:a16="http://schemas.microsoft.com/office/drawing/2014/main" val="349800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Adresse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Europaplatz 1-3 A, 1150 Wien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75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Fuß- oder Fahrradweg in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3,3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89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Zeit in Minuten zu Fuß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47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92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dirty="0"/>
                        <a:t>Zeit in Minuten mit dem Fahrrad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16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4715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67008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715872-EA46-FC0B-01AA-F2A5B9830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Weg zur </a:t>
            </a:r>
            <a:r>
              <a:rPr lang="de-AT" sz="4400" dirty="0"/>
              <a:t>Ankeruhr</a:t>
            </a:r>
            <a:endParaRPr lang="de-AT" sz="2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53DF4E0-241A-3914-6879-1E28C5D02424}"/>
              </a:ext>
            </a:extLst>
          </p:cNvPr>
          <p:cNvSpPr txBox="1"/>
          <p:nvPr/>
        </p:nvSpPr>
        <p:spPr>
          <a:xfrm>
            <a:off x="838200" y="1624206"/>
            <a:ext cx="812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Du möchtest zu Fuß oder mit dem Fahrrad vom </a:t>
            </a:r>
            <a:r>
              <a:rPr lang="de-AT" b="1" dirty="0" err="1"/>
              <a:t>Stefansdom</a:t>
            </a:r>
            <a:r>
              <a:rPr lang="de-AT" b="1" dirty="0"/>
              <a:t> zur Sehenswürdigkeit </a:t>
            </a:r>
            <a:r>
              <a:rPr lang="de-AT" dirty="0"/>
              <a:t>kommen. Suche die Informationen mit Google Maps!</a:t>
            </a:r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0CAADD9C-B828-B101-FA0E-2901FDF6D4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058907"/>
              </p:ext>
            </p:extLst>
          </p:nvPr>
        </p:nvGraphicFramePr>
        <p:xfrm>
          <a:off x="933450" y="2552700"/>
          <a:ext cx="8128000" cy="1752600"/>
        </p:xfrm>
        <a:graphic>
          <a:graphicData uri="http://schemas.openxmlformats.org/drawingml/2006/table">
            <a:tbl>
              <a:tblPr firstRow="1" bandRow="1"/>
              <a:tblGrid>
                <a:gridCol w="4926932">
                  <a:extLst>
                    <a:ext uri="{9D8B030D-6E8A-4147-A177-3AD203B41FA5}">
                      <a16:colId xmlns:a16="http://schemas.microsoft.com/office/drawing/2014/main" val="2987510478"/>
                    </a:ext>
                  </a:extLst>
                </a:gridCol>
                <a:gridCol w="3201068">
                  <a:extLst>
                    <a:ext uri="{9D8B030D-6E8A-4147-A177-3AD203B41FA5}">
                      <a16:colId xmlns:a16="http://schemas.microsoft.com/office/drawing/2014/main" val="349800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Adresse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Ankeruhr, Hoher Markt 10-11, 1010 Wien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75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Fuß- oder Fahrradweg in km oder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350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89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Zeit in Minuten zu Fuß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5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92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dirty="0"/>
                        <a:t>Zeit in Minuten mit dem Fahrrad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2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4715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05376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715872-EA46-FC0B-01AA-F2A5B9830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Weg zum </a:t>
            </a:r>
            <a:r>
              <a:rPr lang="de-AT" dirty="0" err="1"/>
              <a:t>Theresianischen</a:t>
            </a:r>
            <a:r>
              <a:rPr lang="de-AT" dirty="0"/>
              <a:t> Husaren</a:t>
            </a:r>
            <a:endParaRPr lang="de-AT" sz="2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53DF4E0-241A-3914-6879-1E28C5D02424}"/>
              </a:ext>
            </a:extLst>
          </p:cNvPr>
          <p:cNvSpPr txBox="1"/>
          <p:nvPr/>
        </p:nvSpPr>
        <p:spPr>
          <a:xfrm>
            <a:off x="838200" y="1624206"/>
            <a:ext cx="812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Du möchtest zu Fuß oder mit dem Fahrrad vom </a:t>
            </a:r>
            <a:r>
              <a:rPr lang="de-AT" b="1" dirty="0" err="1"/>
              <a:t>Stefansdom</a:t>
            </a:r>
            <a:r>
              <a:rPr lang="de-AT" b="1" dirty="0"/>
              <a:t> zur Sehenswürdigkeit </a:t>
            </a:r>
            <a:r>
              <a:rPr lang="de-AT" dirty="0"/>
              <a:t>kommen. </a:t>
            </a:r>
            <a:br>
              <a:rPr lang="de-AT" dirty="0"/>
            </a:br>
            <a:r>
              <a:rPr lang="de-AT" dirty="0"/>
              <a:t>Suche die Informationen mit Google Maps, verwende hier die Adresse </a:t>
            </a:r>
            <a:r>
              <a:rPr lang="de-AT" b="1" dirty="0"/>
              <a:t>Kohlmarkt 1</a:t>
            </a:r>
            <a:r>
              <a:rPr lang="de-AT" dirty="0"/>
              <a:t>!</a:t>
            </a:r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0CAADD9C-B828-B101-FA0E-2901FDF6D4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514007"/>
              </p:ext>
            </p:extLst>
          </p:nvPr>
        </p:nvGraphicFramePr>
        <p:xfrm>
          <a:off x="933450" y="2827105"/>
          <a:ext cx="8128000" cy="1112520"/>
        </p:xfrm>
        <a:graphic>
          <a:graphicData uri="http://schemas.openxmlformats.org/drawingml/2006/table">
            <a:tbl>
              <a:tblPr firstRow="1" bandRow="1"/>
              <a:tblGrid>
                <a:gridCol w="4926932">
                  <a:extLst>
                    <a:ext uri="{9D8B030D-6E8A-4147-A177-3AD203B41FA5}">
                      <a16:colId xmlns:a16="http://schemas.microsoft.com/office/drawing/2014/main" val="2987510478"/>
                    </a:ext>
                  </a:extLst>
                </a:gridCol>
                <a:gridCol w="3201068">
                  <a:extLst>
                    <a:ext uri="{9D8B030D-6E8A-4147-A177-3AD203B41FA5}">
                      <a16:colId xmlns:a16="http://schemas.microsoft.com/office/drawing/2014/main" val="349800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Adresse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Kohlmarkt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75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Fußweg in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400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89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Zeit in Minuten zu Fuß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6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9234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5322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940696-368B-5BED-0A64-7F7A0FA4E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Fußweg vom </a:t>
            </a:r>
            <a:r>
              <a:rPr lang="de-AT" dirty="0" err="1"/>
              <a:t>Stefansdom</a:t>
            </a:r>
            <a:endParaRPr lang="de-AT" dirty="0"/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1DCDE3AD-3670-3B6C-1269-77DB3A1711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235617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5528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– 2022-Design">
  <a:themeElements>
    <a:clrScheme name="Office 2013 – 2022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– 2022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1006</Words>
  <Application>Microsoft Office PowerPoint</Application>
  <PresentationFormat>Breitbild</PresentationFormat>
  <Paragraphs>200</Paragraphs>
  <Slides>34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34</vt:i4>
      </vt:variant>
    </vt:vector>
  </HeadingPairs>
  <TitlesOfParts>
    <vt:vector size="39" baseType="lpstr">
      <vt:lpstr>Aptos</vt:lpstr>
      <vt:lpstr>Arial</vt:lpstr>
      <vt:lpstr>Calibri</vt:lpstr>
      <vt:lpstr>Calibri Light</vt:lpstr>
      <vt:lpstr>Office 2013 – 2022-Design</vt:lpstr>
      <vt:lpstr>Wien</vt:lpstr>
      <vt:lpstr>Rund um den Stefansdom</vt:lpstr>
      <vt:lpstr>Wasserspeier Stefansdom Achtung: funktionieren noch!</vt:lpstr>
      <vt:lpstr>Aufstieg zum Südturm - 343 Stufen</vt:lpstr>
      <vt:lpstr>Südturm - Aussicht</vt:lpstr>
      <vt:lpstr>Stefansdom: die Pummerin</vt:lpstr>
      <vt:lpstr>Stock im Eisen</vt:lpstr>
      <vt:lpstr>Brotbäckenhaus 1. Bezirk, seit 1458</vt:lpstr>
      <vt:lpstr>Figuren statt Säulen</vt:lpstr>
      <vt:lpstr>Öffentlicher Verkehr in Wien</vt:lpstr>
      <vt:lpstr>Öffentlicher Verkehr in Wien</vt:lpstr>
      <vt:lpstr>Öffentlicher Verkehr in Wien</vt:lpstr>
      <vt:lpstr>Bahnhof City Wien West früher Westbahnhof</vt:lpstr>
      <vt:lpstr>Verkehrsknoten Handelskai (an der Donau)</vt:lpstr>
      <vt:lpstr>Basilisk Schönlaterngasse 3</vt:lpstr>
      <vt:lpstr>Wohnen in Wien - früher</vt:lpstr>
      <vt:lpstr>Pawlatschen Tschechisch: pavlac, offener Gang</vt:lpstr>
      <vt:lpstr>Karl Marx-Hof</vt:lpstr>
      <vt:lpstr>PowerPoint-Präsentation</vt:lpstr>
      <vt:lpstr>Theresianische Husar Kohlmarkt 1, Wien Innere Stadt</vt:lpstr>
      <vt:lpstr>Graffiti in Wien</vt:lpstr>
      <vt:lpstr>PowerPoint-Präsentation</vt:lpstr>
      <vt:lpstr>PowerPoint-Präsentation</vt:lpstr>
      <vt:lpstr>PowerPoint-Präsentation</vt:lpstr>
      <vt:lpstr>Ankeruhr  Jugendstil, 1915 eröffnet</vt:lpstr>
      <vt:lpstr>Ankeruhr - Uhrzeit</vt:lpstr>
      <vt:lpstr>Ankeruhr - Rückseite</vt:lpstr>
      <vt:lpstr>Stefansdom</vt:lpstr>
      <vt:lpstr>Weg zum Brotbäckenhaus</vt:lpstr>
      <vt:lpstr>Weg zum Stock im Eisen</vt:lpstr>
      <vt:lpstr>Weg zum Bahnhof City Wien West</vt:lpstr>
      <vt:lpstr>Weg zur Ankeruhr</vt:lpstr>
      <vt:lpstr>Weg zum Theresianischen Husaren</vt:lpstr>
      <vt:lpstr>Fußweg vom Stefansdom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Wien</dc:title>
  <dc:creator>Easy4me</dc:creator>
  <cp:lastModifiedBy>Alois Klotz</cp:lastModifiedBy>
  <cp:revision>30</cp:revision>
  <dcterms:created xsi:type="dcterms:W3CDTF">2022-04-17T10:27:10Z</dcterms:created>
  <dcterms:modified xsi:type="dcterms:W3CDTF">2025-01-10T18:30:28Z</dcterms:modified>
</cp:coreProperties>
</file>