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19"/>
  </p:notesMasterIdLst>
  <p:sldIdLst>
    <p:sldId id="256" r:id="rId3"/>
    <p:sldId id="257" r:id="rId4"/>
    <p:sldId id="272" r:id="rId5"/>
    <p:sldId id="273" r:id="rId6"/>
    <p:sldId id="274" r:id="rId7"/>
    <p:sldId id="275" r:id="rId8"/>
    <p:sldId id="276" r:id="rId9"/>
    <p:sldId id="261" r:id="rId10"/>
    <p:sldId id="277" r:id="rId11"/>
    <p:sldId id="278" r:id="rId12"/>
    <p:sldId id="280" r:id="rId13"/>
    <p:sldId id="281" r:id="rId14"/>
    <p:sldId id="282" r:id="rId15"/>
    <p:sldId id="283" r:id="rId16"/>
    <p:sldId id="271" r:id="rId17"/>
    <p:sldId id="268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DDB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5" autoAdjust="0"/>
    <p:restoredTop sz="90547" autoAdjust="0"/>
  </p:normalViewPr>
  <p:slideViewPr>
    <p:cSldViewPr>
      <p:cViewPr varScale="1">
        <p:scale>
          <a:sx n="107" d="100"/>
          <a:sy n="107" d="100"/>
        </p:scale>
        <p:origin x="93" y="11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image" Target="../media/image8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image" Target="../media/image8.pn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image" Target="../media/image8.png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Admin\Desktop\Advanced%20Pr&#228;sentation\Dateien%20auf%20Easy4Me\Energieverbrauch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 l/100 km 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4.3</c:v>
                </c:pt>
                <c:pt idx="1">
                  <c:v>4.5999999999999996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1248"/>
        <c:axId val="10290278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g/km </c:v>
                </c:pt>
              </c:strCache>
            </c:strRef>
          </c:tx>
          <c:spPr>
            <a:ln>
              <a:noFill/>
            </a:ln>
          </c:spPr>
          <c:marker>
            <c:spPr>
              <a:ln w="9525">
                <a:noFill/>
              </a:ln>
            </c:spPr>
          </c:marke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104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114</c:v>
                </c:pt>
                <c:pt idx="6">
                  <c:v>114</c:v>
                </c:pt>
                <c:pt idx="7">
                  <c:v>118</c:v>
                </c:pt>
                <c:pt idx="8">
                  <c:v>118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18400"/>
        <c:axId val="102916864"/>
      </c:lineChart>
      <c:catAx>
        <c:axId val="10290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de-DE"/>
          </a:p>
        </c:txPr>
        <c:crossAx val="102902784"/>
        <c:crosses val="autoZero"/>
        <c:auto val="1"/>
        <c:lblAlgn val="ctr"/>
        <c:lblOffset val="100"/>
        <c:noMultiLvlLbl val="0"/>
      </c:catAx>
      <c:valAx>
        <c:axId val="102902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901248"/>
        <c:crosses val="autoZero"/>
        <c:crossBetween val="between"/>
        <c:majorUnit val="0.4"/>
      </c:valAx>
      <c:valAx>
        <c:axId val="10291686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02918400"/>
        <c:crosses val="max"/>
        <c:crossBetween val="between"/>
        <c:majorUnit val="10"/>
      </c:valAx>
      <c:catAx>
        <c:axId val="10291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16864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 l/100 km 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4.3</c:v>
                </c:pt>
                <c:pt idx="1">
                  <c:v>4.5999999999999996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1248"/>
        <c:axId val="10290278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g/km </c:v>
                </c:pt>
              </c:strCache>
            </c:strRef>
          </c:tx>
          <c:spPr>
            <a:ln>
              <a:noFill/>
            </a:ln>
          </c:spPr>
          <c:marker>
            <c:spPr>
              <a:ln w="9525">
                <a:noFill/>
              </a:ln>
            </c:spPr>
          </c:marke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104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114</c:v>
                </c:pt>
                <c:pt idx="6">
                  <c:v>114</c:v>
                </c:pt>
                <c:pt idx="7">
                  <c:v>118</c:v>
                </c:pt>
                <c:pt idx="8">
                  <c:v>118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18400"/>
        <c:axId val="102916864"/>
      </c:lineChart>
      <c:catAx>
        <c:axId val="10290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de-DE"/>
          </a:p>
        </c:txPr>
        <c:crossAx val="102902784"/>
        <c:crosses val="autoZero"/>
        <c:auto val="1"/>
        <c:lblAlgn val="ctr"/>
        <c:lblOffset val="100"/>
        <c:noMultiLvlLbl val="0"/>
      </c:catAx>
      <c:valAx>
        <c:axId val="10290278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/>
                  <a:t>Verbrauch in l/100 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2901248"/>
        <c:crosses val="autoZero"/>
        <c:crossBetween val="between"/>
        <c:majorUnit val="0.4"/>
      </c:valAx>
      <c:valAx>
        <c:axId val="102916864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g CO2/km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2918400"/>
        <c:crosses val="max"/>
        <c:crossBetween val="between"/>
        <c:majorUnit val="10"/>
      </c:valAx>
      <c:catAx>
        <c:axId val="10291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16864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 l/100 km 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4.3</c:v>
                </c:pt>
                <c:pt idx="1">
                  <c:v>4.5999999999999996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1248"/>
        <c:axId val="10290278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g/km </c:v>
                </c:pt>
              </c:strCache>
            </c:strRef>
          </c:tx>
          <c:spPr>
            <a:ln>
              <a:noFill/>
            </a:ln>
          </c:spPr>
          <c:marker>
            <c:spPr>
              <a:ln w="9525">
                <a:noFill/>
              </a:ln>
            </c:spPr>
          </c:marke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104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114</c:v>
                </c:pt>
                <c:pt idx="6">
                  <c:v>114</c:v>
                </c:pt>
                <c:pt idx="7">
                  <c:v>118</c:v>
                </c:pt>
                <c:pt idx="8">
                  <c:v>118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18400"/>
        <c:axId val="102916864"/>
      </c:lineChart>
      <c:catAx>
        <c:axId val="10290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de-DE"/>
          </a:p>
        </c:txPr>
        <c:crossAx val="102902784"/>
        <c:crosses val="autoZero"/>
        <c:auto val="1"/>
        <c:lblAlgn val="ctr"/>
        <c:lblOffset val="100"/>
        <c:noMultiLvlLbl val="0"/>
      </c:catAx>
      <c:valAx>
        <c:axId val="102902784"/>
        <c:scaling>
          <c:orientation val="minMax"/>
          <c:min val="4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Verbrauch in l/100 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102901248"/>
        <c:crosses val="autoZero"/>
        <c:crossBetween val="between"/>
        <c:majorUnit val="0.4"/>
      </c:valAx>
      <c:valAx>
        <c:axId val="102916864"/>
        <c:scaling>
          <c:orientation val="minMax"/>
          <c:min val="10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G CO</a:t>
                </a:r>
                <a:r>
                  <a:rPr lang="de-AT" baseline="-25000" dirty="0"/>
                  <a:t>2</a:t>
                </a:r>
                <a:r>
                  <a:rPr lang="de-AT" dirty="0"/>
                  <a:t>/km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70C0"/>
                </a:solidFill>
              </a:defRPr>
            </a:pPr>
            <a:endParaRPr lang="de-DE"/>
          </a:p>
        </c:txPr>
        <c:crossAx val="102918400"/>
        <c:crosses val="max"/>
        <c:crossBetween val="between"/>
        <c:majorUnit val="10"/>
      </c:valAx>
      <c:catAx>
        <c:axId val="10291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16864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 l/100 km 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4.3</c:v>
                </c:pt>
                <c:pt idx="1">
                  <c:v>4.5999999999999996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1248"/>
        <c:axId val="10290278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g/km </c:v>
                </c:pt>
              </c:strCache>
            </c:strRef>
          </c:tx>
          <c:spPr>
            <a:ln>
              <a:noFill/>
            </a:ln>
          </c:spPr>
          <c:marker>
            <c:spPr>
              <a:ln w="9525">
                <a:noFill/>
              </a:ln>
            </c:spPr>
          </c:marke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104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114</c:v>
                </c:pt>
                <c:pt idx="6">
                  <c:v>114</c:v>
                </c:pt>
                <c:pt idx="7">
                  <c:v>118</c:v>
                </c:pt>
                <c:pt idx="8">
                  <c:v>118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18400"/>
        <c:axId val="102916864"/>
      </c:lineChart>
      <c:catAx>
        <c:axId val="10290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de-DE"/>
          </a:p>
        </c:txPr>
        <c:crossAx val="102902784"/>
        <c:crosses val="autoZero"/>
        <c:auto val="1"/>
        <c:lblAlgn val="ctr"/>
        <c:lblOffset val="100"/>
        <c:noMultiLvlLbl val="0"/>
      </c:catAx>
      <c:valAx>
        <c:axId val="102902784"/>
        <c:scaling>
          <c:orientation val="minMax"/>
          <c:min val="4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Verbrauch in l/100 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102901248"/>
        <c:crosses val="autoZero"/>
        <c:crossBetween val="between"/>
        <c:majorUnit val="0.4"/>
      </c:valAx>
      <c:valAx>
        <c:axId val="102916864"/>
        <c:scaling>
          <c:orientation val="minMax"/>
          <c:min val="10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G CO</a:t>
                </a:r>
                <a:r>
                  <a:rPr lang="de-AT" baseline="-25000" dirty="0"/>
                  <a:t>2</a:t>
                </a:r>
                <a:r>
                  <a:rPr lang="de-AT" dirty="0"/>
                  <a:t>/km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70C0"/>
                </a:solidFill>
              </a:defRPr>
            </a:pPr>
            <a:endParaRPr lang="de-DE"/>
          </a:p>
        </c:txPr>
        <c:crossAx val="102918400"/>
        <c:crosses val="max"/>
        <c:crossBetween val="between"/>
        <c:majorUnit val="5"/>
      </c:valAx>
      <c:catAx>
        <c:axId val="10291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16864"/>
        <c:crosses val="autoZero"/>
        <c:auto val="1"/>
        <c:lblAlgn val="ctr"/>
        <c:lblOffset val="100"/>
        <c:noMultiLvlLbl val="0"/>
      </c:catAx>
      <c:spPr>
        <a:blipFill dpi="0" rotWithShape="1">
          <a:blip xmlns:r="http://schemas.openxmlformats.org/officeDocument/2006/relationships" r:embed="rId1">
            <a:alphaModFix amt="40000"/>
          </a:blip>
          <a:srcRect/>
          <a:stretch>
            <a:fillRect/>
          </a:stretch>
        </a:blipFill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 l/100 km 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4.3</c:v>
                </c:pt>
                <c:pt idx="1">
                  <c:v>4.5999999999999996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1248"/>
        <c:axId val="10290278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g/km </c:v>
                </c:pt>
              </c:strCache>
            </c:strRef>
          </c:tx>
          <c:spPr>
            <a:ln>
              <a:noFill/>
            </a:ln>
          </c:spPr>
          <c:marker>
            <c:spPr>
              <a:ln w="9525">
                <a:noFill/>
              </a:ln>
            </c:spPr>
          </c:marker>
          <c:cat>
            <c:strRef>
              <c:f>Tabelle1!$A$2:$A$11</c:f>
              <c:strCache>
                <c:ptCount val="10"/>
                <c:pt idx="0">
                  <c:v>Toyota Prius Hybrid</c:v>
                </c:pt>
                <c:pt idx="1">
                  <c:v>Citroen C1 1,0</c:v>
                </c:pt>
                <c:pt idx="2">
                  <c:v>Peugeot 107 Lim 70</c:v>
                </c:pt>
                <c:pt idx="3">
                  <c:v>Honda Civic Hybrid</c:v>
                </c:pt>
                <c:pt idx="4">
                  <c:v>Toyota Aygo 1,0 VVT-i</c:v>
                </c:pt>
                <c:pt idx="5">
                  <c:v>Daihatsu Cuore 1,0</c:v>
                </c:pt>
                <c:pt idx="6">
                  <c:v>Daihatsu Trevis 1,0</c:v>
                </c:pt>
                <c:pt idx="7">
                  <c:v>Renauld Twingo 1,2 </c:v>
                </c:pt>
                <c:pt idx="8">
                  <c:v>Daihatsu Sirion 1,0</c:v>
                </c:pt>
                <c:pt idx="9">
                  <c:v>smart roadster 45 kW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104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114</c:v>
                </c:pt>
                <c:pt idx="6">
                  <c:v>114</c:v>
                </c:pt>
                <c:pt idx="7">
                  <c:v>118</c:v>
                </c:pt>
                <c:pt idx="8">
                  <c:v>118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18400"/>
        <c:axId val="102916864"/>
      </c:lineChart>
      <c:catAx>
        <c:axId val="10290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de-DE"/>
          </a:p>
        </c:txPr>
        <c:crossAx val="102902784"/>
        <c:crosses val="autoZero"/>
        <c:auto val="1"/>
        <c:lblAlgn val="ctr"/>
        <c:lblOffset val="100"/>
        <c:noMultiLvlLbl val="0"/>
      </c:catAx>
      <c:valAx>
        <c:axId val="102902784"/>
        <c:scaling>
          <c:orientation val="minMax"/>
          <c:min val="4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Verbrauch in l/100 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102901248"/>
        <c:crosses val="autoZero"/>
        <c:crossBetween val="between"/>
        <c:majorUnit val="0.4"/>
      </c:valAx>
      <c:valAx>
        <c:axId val="102916864"/>
        <c:scaling>
          <c:orientation val="minMax"/>
          <c:min val="10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G CO</a:t>
                </a:r>
                <a:r>
                  <a:rPr lang="de-AT" baseline="-25000" dirty="0"/>
                  <a:t>2</a:t>
                </a:r>
                <a:r>
                  <a:rPr lang="de-AT" dirty="0"/>
                  <a:t>/km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70C0"/>
                </a:solidFill>
              </a:defRPr>
            </a:pPr>
            <a:endParaRPr lang="de-DE"/>
          </a:p>
        </c:txPr>
        <c:crossAx val="102918400"/>
        <c:crosses val="max"/>
        <c:crossBetween val="between"/>
        <c:majorUnit val="5"/>
      </c:valAx>
      <c:catAx>
        <c:axId val="10291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16864"/>
        <c:crosses val="autoZero"/>
        <c:auto val="1"/>
        <c:lblAlgn val="ctr"/>
        <c:lblOffset val="100"/>
        <c:noMultiLvlLbl val="0"/>
      </c:catAx>
      <c:spPr>
        <a:blipFill dpi="0" rotWithShape="1">
          <a:blip xmlns:r="http://schemas.openxmlformats.org/officeDocument/2006/relationships" r:embed="rId1">
            <a:alphaModFix amt="40000"/>
          </a:blip>
          <a:srcRect/>
          <a:stretch>
            <a:fillRect/>
          </a:stretch>
        </a:blipFill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 l/100 km </c:v>
                </c:pt>
              </c:strCache>
            </c:strRef>
          </c:tx>
          <c:spPr>
            <a:ln>
              <a:noFill/>
            </a:ln>
          </c:spPr>
          <c:cat>
            <c:strRef>
              <c:f>Tabelle1!$A$2:$A$11</c:f>
              <c:strCache>
                <c:ptCount val="10"/>
                <c:pt idx="0">
                  <c:v>Prius Hybrid</c:v>
                </c:pt>
                <c:pt idx="1">
                  <c:v>Citroen C1 </c:v>
                </c:pt>
                <c:pt idx="2">
                  <c:v>Peugeot 107</c:v>
                </c:pt>
                <c:pt idx="3">
                  <c:v>Honda Civic</c:v>
                </c:pt>
                <c:pt idx="4">
                  <c:v>Toyota Aygo </c:v>
                </c:pt>
                <c:pt idx="5">
                  <c:v>Daihatsu Cuore</c:v>
                </c:pt>
                <c:pt idx="6">
                  <c:v>Daihatsu Trevis</c:v>
                </c:pt>
                <c:pt idx="7">
                  <c:v>Renauld Twingo</c:v>
                </c:pt>
                <c:pt idx="8">
                  <c:v>Daihatsu Sirion</c:v>
                </c:pt>
                <c:pt idx="9">
                  <c:v>Smart Roadster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4.3</c:v>
                </c:pt>
                <c:pt idx="1">
                  <c:v>4.5999999999999996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4.5999999999999996</c:v>
                </c:pt>
                <c:pt idx="5">
                  <c:v>4.8</c:v>
                </c:pt>
                <c:pt idx="6">
                  <c:v>4.8</c:v>
                </c:pt>
                <c:pt idx="7">
                  <c:v>4.9000000000000004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01248"/>
        <c:axId val="10290278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g/km </c:v>
                </c:pt>
              </c:strCache>
            </c:strRef>
          </c:tx>
          <c:spPr>
            <a:ln>
              <a:noFill/>
            </a:ln>
          </c:spPr>
          <c:marker>
            <c:spPr>
              <a:ln w="9525">
                <a:noFill/>
              </a:ln>
            </c:spPr>
          </c:marker>
          <c:cat>
            <c:strRef>
              <c:f>Tabelle1!$A$2:$A$11</c:f>
              <c:strCache>
                <c:ptCount val="10"/>
                <c:pt idx="0">
                  <c:v>Prius Hybrid</c:v>
                </c:pt>
                <c:pt idx="1">
                  <c:v>Citroen C1 </c:v>
                </c:pt>
                <c:pt idx="2">
                  <c:v>Peugeot 107</c:v>
                </c:pt>
                <c:pt idx="3">
                  <c:v>Honda Civic</c:v>
                </c:pt>
                <c:pt idx="4">
                  <c:v>Toyota Aygo </c:v>
                </c:pt>
                <c:pt idx="5">
                  <c:v>Daihatsu Cuore</c:v>
                </c:pt>
                <c:pt idx="6">
                  <c:v>Daihatsu Trevis</c:v>
                </c:pt>
                <c:pt idx="7">
                  <c:v>Renauld Twingo</c:v>
                </c:pt>
                <c:pt idx="8">
                  <c:v>Daihatsu Sirion</c:v>
                </c:pt>
                <c:pt idx="9">
                  <c:v>Smart Roadster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104</c:v>
                </c:pt>
                <c:pt idx="1">
                  <c:v>109</c:v>
                </c:pt>
                <c:pt idx="2">
                  <c:v>109</c:v>
                </c:pt>
                <c:pt idx="3">
                  <c:v>109</c:v>
                </c:pt>
                <c:pt idx="4">
                  <c:v>109</c:v>
                </c:pt>
                <c:pt idx="5">
                  <c:v>114</c:v>
                </c:pt>
                <c:pt idx="6">
                  <c:v>114</c:v>
                </c:pt>
                <c:pt idx="7">
                  <c:v>118</c:v>
                </c:pt>
                <c:pt idx="8">
                  <c:v>118</c:v>
                </c:pt>
                <c:pt idx="9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EB-4661-96AA-F009DD236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18400"/>
        <c:axId val="102916864"/>
      </c:lineChart>
      <c:catAx>
        <c:axId val="10290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050" baseline="0"/>
            </a:pPr>
            <a:endParaRPr lang="de-DE"/>
          </a:p>
        </c:txPr>
        <c:crossAx val="102902784"/>
        <c:crosses val="autoZero"/>
        <c:auto val="1"/>
        <c:lblAlgn val="ctr"/>
        <c:lblOffset val="100"/>
        <c:noMultiLvlLbl val="0"/>
      </c:catAx>
      <c:valAx>
        <c:axId val="102902784"/>
        <c:scaling>
          <c:orientation val="minMax"/>
          <c:min val="4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Verbrauch in l/100 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102901248"/>
        <c:crosses val="autoZero"/>
        <c:crossBetween val="between"/>
        <c:majorUnit val="0.4"/>
      </c:valAx>
      <c:valAx>
        <c:axId val="102916864"/>
        <c:scaling>
          <c:orientation val="minMax"/>
          <c:min val="10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G CO</a:t>
                </a:r>
                <a:r>
                  <a:rPr lang="de-AT" baseline="-25000" dirty="0"/>
                  <a:t>2</a:t>
                </a:r>
                <a:r>
                  <a:rPr lang="de-AT" dirty="0"/>
                  <a:t>/km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70C0"/>
                </a:solidFill>
              </a:defRPr>
            </a:pPr>
            <a:endParaRPr lang="de-DE"/>
          </a:p>
        </c:txPr>
        <c:crossAx val="102918400"/>
        <c:crosses val="max"/>
        <c:crossBetween val="between"/>
        <c:majorUnit val="5"/>
      </c:valAx>
      <c:catAx>
        <c:axId val="102918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2916864"/>
        <c:crosses val="autoZero"/>
        <c:auto val="1"/>
        <c:lblAlgn val="ctr"/>
        <c:lblOffset val="100"/>
        <c:noMultiLvlLbl val="0"/>
      </c:catAx>
      <c:spPr>
        <a:blipFill dpi="0" rotWithShape="1">
          <a:blip xmlns:r="http://schemas.openxmlformats.org/officeDocument/2006/relationships" r:embed="rId1">
            <a:alphaModFix amt="40000"/>
          </a:blip>
          <a:srcRect/>
          <a:stretch>
            <a:fillRect/>
          </a:stretch>
        </a:blipFill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0"/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0"/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8723832"/>
        <c:axId val="62872153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  <c:valAx>
        <c:axId val="6287215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628723832"/>
        <c:crosses val="max"/>
        <c:crossBetween val="between"/>
      </c:valAx>
      <c:catAx>
        <c:axId val="628723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28721536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  <c:valAx>
        <c:axId val="6102608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r>
                  <a:rPr lang="de-AT" dirty="0">
                    <a:solidFill>
                      <a:srgbClr val="C00000"/>
                    </a:solidFill>
                  </a:rPr>
                  <a:t>Leistung in kW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  <c:valAx>
        <c:axId val="61026081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1" i="0" dirty="0">
                    <a:solidFill>
                      <a:srgbClr val="0070C0"/>
                    </a:solidFill>
                    <a:effectLst/>
                  </a:rPr>
                  <a:t>Verbrauch in Liter/100 km</a:t>
                </a:r>
                <a:endParaRPr lang="de-DE" b="1" i="0" dirty="0">
                  <a:solidFill>
                    <a:srgbClr val="0070C0"/>
                  </a:solidFill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Leistung in kW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0070C0"/>
                </a:solidFill>
              </a:defRPr>
            </a:pPr>
            <a:endParaRPr lang="de-DE"/>
          </a:p>
        </c:txPr>
        <c:crossAx val="4551808"/>
        <c:crosses val="autoZero"/>
        <c:crossBetween val="between"/>
        <c:majorUnit val="100"/>
      </c:valAx>
      <c:valAx>
        <c:axId val="61026081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r>
                  <a:rPr lang="de-DE" dirty="0">
                    <a:solidFill>
                      <a:srgbClr val="C00000"/>
                    </a:solidFill>
                  </a:rPr>
                  <a:t>Verbrauch in Liter/100 km</a:t>
                </a:r>
              </a:p>
            </c:rich>
          </c:tx>
          <c:layout>
            <c:manualLayout>
              <c:xMode val="edge"/>
              <c:yMode val="edge"/>
              <c:x val="0.9444829639350637"/>
              <c:y val="0.117924737785085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</c:v>
                </c:pt>
                <c:pt idx="1">
                  <c:v>Smart cdi </c:v>
                </c:pt>
                <c:pt idx="2">
                  <c:v>VW Polo</c:v>
                </c:pt>
                <c:pt idx="3">
                  <c:v>Citroen C1 HDI</c:v>
                </c:pt>
                <c:pt idx="4">
                  <c:v>Toyota Aygo</c:v>
                </c:pt>
                <c:pt idx="5">
                  <c:v>Ford Ka </c:v>
                </c:pt>
                <c:pt idx="6">
                  <c:v>Dacia Logan</c:v>
                </c:pt>
                <c:pt idx="7">
                  <c:v>Porsche 911</c:v>
                </c:pt>
                <c:pt idx="8">
                  <c:v>Mercedes S 600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</c:v>
                </c:pt>
                <c:pt idx="1">
                  <c:v>Smart cdi </c:v>
                </c:pt>
                <c:pt idx="2">
                  <c:v>VW Polo</c:v>
                </c:pt>
                <c:pt idx="3">
                  <c:v>Citroen C1 HDI</c:v>
                </c:pt>
                <c:pt idx="4">
                  <c:v>Toyota Aygo</c:v>
                </c:pt>
                <c:pt idx="5">
                  <c:v>Ford Ka </c:v>
                </c:pt>
                <c:pt idx="6">
                  <c:v>Dacia Logan</c:v>
                </c:pt>
                <c:pt idx="7">
                  <c:v>Porsche 911</c:v>
                </c:pt>
                <c:pt idx="8">
                  <c:v>Mercedes S 600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Leistung in kW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  <c:majorUnit val="100"/>
      </c:valAx>
      <c:valAx>
        <c:axId val="61026081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r>
                  <a:rPr lang="de-DE" dirty="0">
                    <a:solidFill>
                      <a:srgbClr val="C00000"/>
                    </a:solidFill>
                  </a:rPr>
                  <a:t>Verbrauch in Liter/100 km</a:t>
                </a:r>
              </a:p>
            </c:rich>
          </c:tx>
          <c:layout>
            <c:manualLayout>
              <c:xMode val="edge"/>
              <c:yMode val="edge"/>
              <c:x val="0.9444829639350637"/>
              <c:y val="0.117924737785085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Energieverbrauch pro</a:t>
            </a:r>
            <a:r>
              <a:rPr lang="en-US" baseline="0"/>
              <a:t> </a:t>
            </a:r>
            <a:r>
              <a:rPr lang="en-US"/>
              <a:t>km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[Energieverbrauch.xlsx]Tabelle1!$B$3</c:f>
              <c:strCache>
                <c:ptCount val="1"/>
                <c:pt idx="0">
                  <c:v>kWh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[Energieverbrauch.xlsx]Tabelle1!$A$4:$A$10</c:f>
              <c:strCache>
                <c:ptCount val="7"/>
                <c:pt idx="0">
                  <c:v>PKW</c:v>
                </c:pt>
                <c:pt idx="1">
                  <c:v>Zug</c:v>
                </c:pt>
                <c:pt idx="2">
                  <c:v>Bus</c:v>
                </c:pt>
                <c:pt idx="3">
                  <c:v>Straßenbahn</c:v>
                </c:pt>
                <c:pt idx="4">
                  <c:v>U-Bahn</c:v>
                </c:pt>
                <c:pt idx="5">
                  <c:v>Fahrrad</c:v>
                </c:pt>
                <c:pt idx="6">
                  <c:v>zu Fuß</c:v>
                </c:pt>
              </c:strCache>
            </c:strRef>
          </c:cat>
          <c:val>
            <c:numRef>
              <c:f>[Energieverbrauch.xlsx]Tabelle1!$B$4:$B$10</c:f>
              <c:numCache>
                <c:formatCode>General</c:formatCode>
                <c:ptCount val="7"/>
                <c:pt idx="0">
                  <c:v>0.56000000000000005</c:v>
                </c:pt>
                <c:pt idx="1">
                  <c:v>0.19</c:v>
                </c:pt>
                <c:pt idx="2">
                  <c:v>0.13</c:v>
                </c:pt>
                <c:pt idx="3">
                  <c:v>0.08</c:v>
                </c:pt>
                <c:pt idx="4">
                  <c:v>0.02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9-42FC-8B01-93F6EB1C9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03712"/>
        <c:axId val="40405248"/>
      </c:barChart>
      <c:catAx>
        <c:axId val="40403712"/>
        <c:scaling>
          <c:orientation val="minMax"/>
        </c:scaling>
        <c:delete val="0"/>
        <c:axPos val="l"/>
        <c:title>
          <c:overlay val="0"/>
        </c:title>
        <c:numFmt formatCode="General" sourceLinked="0"/>
        <c:majorTickMark val="out"/>
        <c:minorTickMark val="none"/>
        <c:tickLblPos val="nextTo"/>
        <c:crossAx val="40405248"/>
        <c:crosses val="autoZero"/>
        <c:auto val="1"/>
        <c:lblAlgn val="ctr"/>
        <c:lblOffset val="100"/>
        <c:noMultiLvlLbl val="0"/>
      </c:catAx>
      <c:valAx>
        <c:axId val="40405248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de-AT"/>
                  <a:t>in kWh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404037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square"/>
            <c:size val="12"/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0-3B3A-47CF-9AAC-8D52C0254DE1}"/>
              </c:ext>
            </c:extLst>
          </c:dPt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3A-47CF-9AAC-8D52C0254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176896"/>
        <c:axId val="4417766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dPt>
            <c:idx val="5"/>
            <c:marker>
              <c:spPr>
                <a:solidFill>
                  <a:srgbClr val="FFC000"/>
                </a:solidFill>
                <a:ln w="25400" cap="flat" cmpd="sng" algn="ctr">
                  <a:solidFill>
                    <a:schemeClr val="accent2"/>
                  </a:solidFill>
                  <a:prstDash val="solid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54D-410F-8962-F3C4F11E8DCD}"/>
              </c:ext>
            </c:extLst>
          </c:dPt>
          <c:dPt>
            <c:idx val="6"/>
            <c:marker>
              <c:spPr>
                <a:solidFill>
                  <a:srgbClr val="FFC000"/>
                </a:solidFill>
                <a:ln w="25400" cap="flat" cmpd="sng" algn="ctr">
                  <a:solidFill>
                    <a:schemeClr val="accent2"/>
                  </a:solidFill>
                  <a:prstDash val="solid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54D-410F-8962-F3C4F11E8DCD}"/>
              </c:ext>
            </c:extLst>
          </c:dPt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3A-47CF-9AAC-8D52C0254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200704"/>
        <c:axId val="44185472"/>
      </c:lineChart>
      <c:catAx>
        <c:axId val="44176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de-DE"/>
          </a:p>
        </c:txPr>
        <c:crossAx val="44177664"/>
        <c:crosses val="autoZero"/>
        <c:auto val="1"/>
        <c:lblAlgn val="ctr"/>
        <c:lblOffset val="100"/>
        <c:noMultiLvlLbl val="0"/>
      </c:catAx>
      <c:valAx>
        <c:axId val="441776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0" i="0" dirty="0">
                    <a:solidFill>
                      <a:schemeClr val="accent1">
                        <a:lumMod val="75000"/>
                      </a:schemeClr>
                    </a:solidFill>
                    <a:effectLst/>
                  </a:rPr>
                  <a:t>Leistung</a:t>
                </a:r>
                <a:r>
                  <a:rPr lang="de-AT" sz="1800" b="0" i="0" baseline="0" dirty="0">
                    <a:solidFill>
                      <a:schemeClr val="accent1">
                        <a:lumMod val="75000"/>
                      </a:schemeClr>
                    </a:solidFill>
                    <a:effectLst/>
                  </a:rPr>
                  <a:t> in kW</a:t>
                </a:r>
                <a:endParaRPr lang="de-AT" b="0" i="0" dirty="0">
                  <a:solidFill>
                    <a:schemeClr val="accent1">
                      <a:lumMod val="75000"/>
                    </a:schemeClr>
                  </a:solidFill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1">
                    <a:lumMod val="75000"/>
                  </a:schemeClr>
                </a:solidFill>
              </a:defRPr>
            </a:pPr>
            <a:endParaRPr lang="de-DE"/>
          </a:p>
        </c:txPr>
        <c:crossAx val="44176896"/>
        <c:crosses val="autoZero"/>
        <c:crossBetween val="between"/>
        <c:majorUnit val="100"/>
      </c:valAx>
      <c:valAx>
        <c:axId val="4418547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0" i="0" dirty="0">
                    <a:solidFill>
                      <a:srgbClr val="C00000"/>
                    </a:solidFill>
                    <a:effectLst/>
                  </a:rPr>
                  <a:t>Verbrauch in Liter/100 km</a:t>
                </a:r>
                <a:endParaRPr lang="de-AT" b="0" i="0" dirty="0">
                  <a:solidFill>
                    <a:srgbClr val="C00000"/>
                  </a:solidFill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44200704"/>
        <c:crosses val="max"/>
        <c:crossBetween val="between"/>
      </c:valAx>
      <c:catAx>
        <c:axId val="44200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4185472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63157-557A-4F21-AC47-1A772AE456A5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4F7DC-5FC7-48A4-9724-E036AC522A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281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Formatiere die Datenreihen so, dass keine Linien angezeigt werden.</a:t>
            </a:r>
          </a:p>
          <a:p>
            <a:r>
              <a:rPr lang="de-A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Rechter Mausklick auf Linie / Datenreihen formatieren / Linienfarbe:</a:t>
            </a:r>
            <a:r>
              <a:rPr lang="de-AT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keine Linie</a:t>
            </a:r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275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Achsenbeschriftungen hinzu: (</a:t>
            </a:r>
            <a:r>
              <a:rPr lang="de-A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Diagrammtools / Layout / Achsentitel / Titel der vertikalen Primärachse bzw. Sekundärachse / Gedrehter Titel)</a:t>
            </a:r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Primärachse: </a:t>
            </a: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Verbrauch in l/100 km</a:t>
            </a:r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Sekundärachse: </a:t>
            </a: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 CO</a:t>
            </a:r>
            <a:r>
              <a:rPr lang="de-AT" sz="1200" b="1" i="1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/km</a:t>
            </a:r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2996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7572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Kopiere das Bild rechts unten in die Zwischenablage und verwende es als Hintergrund der Zeichenfläche.</a:t>
            </a:r>
          </a:p>
          <a:p>
            <a:r>
              <a:rPr lang="de-A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Rechter Mausklick auf Diagramm-Zeichenfläche / Zeichnungsfläche formatieren / Füllung / Bild- oder Texturfüllung / Zwischenablage</a:t>
            </a:r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229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5322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9315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237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6399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860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1267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8537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7091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6555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6309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653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458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064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164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712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256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311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7869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666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9796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0023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5915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443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396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2721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3289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7379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1810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8199C30-C0C0-BBCC-09A3-709BAFB31C9B}"/>
              </a:ext>
            </a:extLst>
          </p:cNvPr>
          <p:cNvSpPr/>
          <p:nvPr userDrawn="1"/>
        </p:nvSpPr>
        <p:spPr>
          <a:xfrm>
            <a:off x="8832304" y="0"/>
            <a:ext cx="335969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5897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7878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5878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4467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6424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0745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2868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81702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7982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465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94456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5999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02213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10657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587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621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A738-8FE2-4F4D-8CBB-B9E66A91AD31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45AA7DC-385B-A116-F7F4-9D5EDCF7826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487488" y="6288018"/>
            <a:ext cx="4121845" cy="50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2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emf"/><Relationship Id="rId4" Type="http://schemas.openxmlformats.org/officeDocument/2006/relationships/oleObject" Target="file:///C:\Users\xAdmin\Desktop\Advanced%20Pr&#228;sentation\Dateien%20auf%20Easy4Me\Energieverbrauch.xlsx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Diagramme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Übungen</a:t>
            </a:r>
          </a:p>
        </p:txBody>
      </p:sp>
      <p:pic>
        <p:nvPicPr>
          <p:cNvPr id="1026" name="Picture 2" descr="C:\Users\user\Desktop\Easy4Me\Easy4Me 2013-11-11\workfiles\images\easy4me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6381328"/>
            <a:ext cx="1872208" cy="2968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26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Verbrauch zu CO</a:t>
            </a:r>
            <a:r>
              <a:rPr lang="de-AT" sz="3200" baseline="-25000" dirty="0"/>
              <a:t>2</a:t>
            </a:r>
            <a:r>
              <a:rPr lang="de-AT" sz="3200" dirty="0"/>
              <a:t>-Ausstoß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der Verbrauch, desto mehr CO</a:t>
            </a:r>
            <a:r>
              <a:rPr lang="de-AT" sz="1800" baseline="-25000" dirty="0">
                <a:solidFill>
                  <a:srgbClr val="C00000"/>
                </a:solidFill>
              </a:rPr>
              <a:t>2</a:t>
            </a:r>
            <a:r>
              <a:rPr lang="de-AT" sz="1800" dirty="0">
                <a:solidFill>
                  <a:srgbClr val="C00000"/>
                </a:solidFill>
              </a:rPr>
              <a:t> wird ausgestoßen!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431265"/>
              </p:ext>
            </p:extLst>
          </p:nvPr>
        </p:nvGraphicFramePr>
        <p:xfrm>
          <a:off x="695400" y="1556792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7B85F81A-517E-9C6F-2E68-8940C5007E39}"/>
              </a:ext>
            </a:extLst>
          </p:cNvPr>
          <p:cNvSpPr txBox="1"/>
          <p:nvPr/>
        </p:nvSpPr>
        <p:spPr>
          <a:xfrm>
            <a:off x="8976320" y="404664"/>
            <a:ext cx="3096344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Formatiere die Datenreihen so, dass keine Linien angezeigt werden!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Rechter Mausklick auf Linie &gt; Datenreihen formatieren &gt; </a:t>
            </a:r>
            <a:b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Linie:</a:t>
            </a:r>
            <a:r>
              <a:rPr lang="de-AT" sz="1400" i="1" kern="1200" baseline="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AT" sz="1400" i="1" dirty="0">
                <a:solidFill>
                  <a:srgbClr val="0070C0"/>
                </a:solidFill>
              </a:rPr>
              <a:t>K</a:t>
            </a:r>
            <a:r>
              <a:rPr lang="de-AT" sz="1400" i="1" kern="1200" baseline="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eine Linie</a:t>
            </a: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D86523-96CD-BFFA-CDA6-069AC9561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336" y="2482156"/>
            <a:ext cx="2520280" cy="29653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937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Verbrauch zu CO</a:t>
            </a:r>
            <a:r>
              <a:rPr lang="de-AT" sz="3200" baseline="-25000" dirty="0"/>
              <a:t>2</a:t>
            </a:r>
            <a:r>
              <a:rPr lang="de-AT" sz="3200" dirty="0"/>
              <a:t>-Ausstoß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der Verbrauch, desto mehr CO</a:t>
            </a:r>
            <a:r>
              <a:rPr lang="de-AT" sz="1800" baseline="-25000" dirty="0">
                <a:solidFill>
                  <a:srgbClr val="C00000"/>
                </a:solidFill>
              </a:rPr>
              <a:t>2</a:t>
            </a:r>
            <a:r>
              <a:rPr lang="de-AT" sz="1800" dirty="0">
                <a:solidFill>
                  <a:srgbClr val="C00000"/>
                </a:solidFill>
              </a:rPr>
              <a:t> wird ausgestoßen!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207977"/>
              </p:ext>
            </p:extLst>
          </p:nvPr>
        </p:nvGraphicFramePr>
        <p:xfrm>
          <a:off x="695400" y="1556792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7B85F81A-517E-9C6F-2E68-8940C5007E39}"/>
              </a:ext>
            </a:extLst>
          </p:cNvPr>
          <p:cNvSpPr txBox="1"/>
          <p:nvPr/>
        </p:nvSpPr>
        <p:spPr>
          <a:xfrm>
            <a:off x="8832304" y="404664"/>
            <a:ext cx="33843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Achsenbeschriftungen hinzu: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Klick auf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dirty="0">
                <a:solidFill>
                  <a:srgbClr val="0070C0"/>
                </a:solidFill>
              </a:rPr>
              <a:t>Häkchen bei </a:t>
            </a:r>
            <a:r>
              <a:rPr lang="de-AT" sz="1400" b="1" i="1" dirty="0">
                <a:solidFill>
                  <a:srgbClr val="0070C0"/>
                </a:solidFill>
              </a:rPr>
              <a:t>Achsentitel</a:t>
            </a:r>
            <a:r>
              <a:rPr lang="de-AT" sz="1400" i="1" dirty="0">
                <a:solidFill>
                  <a:srgbClr val="0070C0"/>
                </a:solidFill>
              </a:rPr>
              <a:t> und bei </a:t>
            </a:r>
            <a:br>
              <a:rPr lang="de-AT" sz="1400" i="1" dirty="0">
                <a:solidFill>
                  <a:srgbClr val="0070C0"/>
                </a:solidFill>
              </a:rPr>
            </a:br>
            <a:r>
              <a:rPr lang="de-AT" sz="1400" b="1" i="1" dirty="0">
                <a:solidFill>
                  <a:srgbClr val="0070C0"/>
                </a:solidFill>
              </a:rPr>
              <a:t>Primär vertikal</a:t>
            </a:r>
            <a:r>
              <a:rPr lang="de-AT" sz="1400" i="1" dirty="0">
                <a:solidFill>
                  <a:srgbClr val="0070C0"/>
                </a:solidFill>
              </a:rPr>
              <a:t> und </a:t>
            </a:r>
            <a:r>
              <a:rPr lang="de-AT" sz="1400" b="1" i="1" dirty="0">
                <a:solidFill>
                  <a:srgbClr val="0070C0"/>
                </a:solidFill>
              </a:rPr>
              <a:t>Sekundär vertikal</a:t>
            </a:r>
            <a:endParaRPr lang="de-AT" sz="1400" b="1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de-AT" sz="1400" dirty="0"/>
              <a:t>Gib diese Achsentitel ein: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Primärachse: </a:t>
            </a:r>
            <a:r>
              <a:rPr lang="de-AT" sz="14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Verbrauch in l/100 km</a:t>
            </a:r>
            <a:endParaRPr lang="de-AT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Sekundärachse: </a:t>
            </a:r>
            <a:r>
              <a:rPr lang="de-AT" sz="14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 CO</a:t>
            </a:r>
            <a:r>
              <a:rPr lang="de-AT" sz="1400" b="1" i="1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de-AT" sz="14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/km</a:t>
            </a:r>
          </a:p>
          <a:p>
            <a:pPr>
              <a:spcBef>
                <a:spcPts val="600"/>
              </a:spcBef>
            </a:pPr>
            <a:r>
              <a:rPr lang="de-AT" sz="1200" dirty="0">
                <a:solidFill>
                  <a:srgbClr val="0070C0"/>
                </a:solidFill>
              </a:rPr>
              <a:t>Die tiefgestellte Ziffer 2  formatierst du so:</a:t>
            </a:r>
            <a:br>
              <a:rPr lang="de-AT" sz="1200" dirty="0">
                <a:solidFill>
                  <a:srgbClr val="0070C0"/>
                </a:solidFill>
              </a:rPr>
            </a:br>
            <a:r>
              <a:rPr lang="de-AT" sz="1200" dirty="0">
                <a:solidFill>
                  <a:srgbClr val="0070C0"/>
                </a:solidFill>
              </a:rPr>
              <a:t>Start &gt; Schriftart &gt; Klick auf </a:t>
            </a:r>
          </a:p>
          <a:p>
            <a:pPr>
              <a:spcBef>
                <a:spcPts val="600"/>
              </a:spcBef>
            </a:pPr>
            <a:endParaRPr lang="de-AT" sz="1200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</a:pPr>
            <a:endParaRPr lang="de-AT" sz="1200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</a:pPr>
            <a:endParaRPr lang="de-AT" sz="1200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</a:pPr>
            <a:endParaRPr lang="de-AT" sz="1200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dirty="0">
                <a:solidFill>
                  <a:srgbClr val="0070C0"/>
                </a:solidFill>
              </a:rPr>
              <a:t>Schriftart &gt; Tiefgestellt</a:t>
            </a:r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DBD76BF-1CE4-9E17-7589-6EF4E145D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392" y="836712"/>
            <a:ext cx="288032" cy="28803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8B868CE-0157-0DD2-7DF1-A94AC86C0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6320" y="1772816"/>
            <a:ext cx="2881447" cy="19393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50EC6F5-C91B-6B86-919B-DF798CF47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6320" y="5241949"/>
            <a:ext cx="2505075" cy="9953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9E80369-A874-4444-A420-B2983C1D1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8978" y="4966692"/>
            <a:ext cx="20955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89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Verbrauch zu CO</a:t>
            </a:r>
            <a:r>
              <a:rPr lang="de-AT" sz="3200" baseline="-25000" dirty="0"/>
              <a:t>2</a:t>
            </a:r>
            <a:r>
              <a:rPr lang="de-AT" sz="3200" dirty="0"/>
              <a:t>-Ausstoß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der Verbrauch, desto mehr CO</a:t>
            </a:r>
            <a:r>
              <a:rPr lang="de-AT" sz="1800" baseline="-25000" dirty="0">
                <a:solidFill>
                  <a:srgbClr val="C00000"/>
                </a:solidFill>
              </a:rPr>
              <a:t>2</a:t>
            </a:r>
            <a:r>
              <a:rPr lang="de-AT" sz="1800" dirty="0">
                <a:solidFill>
                  <a:srgbClr val="C00000"/>
                </a:solidFill>
              </a:rPr>
              <a:t> wird ausgestoßen!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041958"/>
              </p:ext>
            </p:extLst>
          </p:nvPr>
        </p:nvGraphicFramePr>
        <p:xfrm>
          <a:off x="695400" y="1556792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7B85F81A-517E-9C6F-2E68-8940C5007E39}"/>
              </a:ext>
            </a:extLst>
          </p:cNvPr>
          <p:cNvSpPr txBox="1"/>
          <p:nvPr/>
        </p:nvSpPr>
        <p:spPr>
          <a:xfrm>
            <a:off x="8832304" y="404664"/>
            <a:ext cx="338437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in den Achsenoptionen:</a:t>
            </a:r>
          </a:p>
          <a:p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 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(links)</a:t>
            </a: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Minimum: 4,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Schriftfarbe </a:t>
            </a:r>
            <a:r>
              <a:rPr lang="de-AT" sz="1400" kern="12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rot</a:t>
            </a:r>
            <a:endParaRPr lang="de-AT" sz="1600" kern="1200" dirty="0">
              <a:solidFill>
                <a:srgbClr val="C0000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 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(rechts)</a:t>
            </a: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Minimum 100,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Hauptintervall: 5 </a:t>
            </a:r>
            <a:b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Schriftfarbe </a:t>
            </a:r>
            <a:r>
              <a:rPr lang="de-AT" sz="140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blau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dirty="0">
                <a:solidFill>
                  <a:srgbClr val="0070C0"/>
                </a:solidFill>
              </a:rPr>
              <a:t>Rechter Mausk</a:t>
            </a: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lick auf Achsenbeschriftung &gt;</a:t>
            </a:r>
            <a:b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Achse formatieren …</a:t>
            </a:r>
          </a:p>
        </p:txBody>
      </p:sp>
    </p:spTree>
    <p:extLst>
      <p:ext uri="{BB962C8B-B14F-4D97-AF65-F5344CB8AC3E}">
        <p14:creationId xmlns:p14="http://schemas.microsoft.com/office/powerpoint/2010/main" val="2776225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Verbrauch zu CO</a:t>
            </a:r>
            <a:r>
              <a:rPr lang="de-AT" sz="3200" baseline="-25000" dirty="0"/>
              <a:t>2</a:t>
            </a:r>
            <a:r>
              <a:rPr lang="de-AT" sz="3200" dirty="0"/>
              <a:t>-Ausstoß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der Verbrauch, desto mehr CO</a:t>
            </a:r>
            <a:r>
              <a:rPr lang="de-AT" sz="1800" baseline="-25000" dirty="0">
                <a:solidFill>
                  <a:srgbClr val="C00000"/>
                </a:solidFill>
              </a:rPr>
              <a:t>2</a:t>
            </a:r>
            <a:r>
              <a:rPr lang="de-AT" sz="1800" dirty="0">
                <a:solidFill>
                  <a:srgbClr val="C00000"/>
                </a:solidFill>
              </a:rPr>
              <a:t> wird ausgestoßen!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675483"/>
              </p:ext>
            </p:extLst>
          </p:nvPr>
        </p:nvGraphicFramePr>
        <p:xfrm>
          <a:off x="695400" y="1556792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7B85F81A-517E-9C6F-2E68-8940C5007E39}"/>
              </a:ext>
            </a:extLst>
          </p:cNvPr>
          <p:cNvSpPr txBox="1"/>
          <p:nvPr/>
        </p:nvSpPr>
        <p:spPr>
          <a:xfrm>
            <a:off x="9048328" y="404664"/>
            <a:ext cx="316835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im Diagramm den Hintergrund der Zeichnungsfläche. Verwende dafür  das das Bild rechts unten.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i="1" dirty="0">
                <a:solidFill>
                  <a:srgbClr val="0070C0"/>
                </a:solidFill>
              </a:rPr>
              <a:t>Kopiere das Bild in die Zwischenablage &gt;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Rechter Mausklick auf die Zeichnungsfläche &gt;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Zeichnungsfläche formatieren &gt; 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Bild oder Textfüllung &gt; 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Zwischenablage</a:t>
            </a:r>
            <a:endParaRPr lang="de-AT" sz="12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Ändere die Transparenz des Bildes auf 60%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6BD8F58-AED4-5E15-0863-666ABE88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5840842"/>
            <a:ext cx="1944216" cy="76213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E76F01E-DA89-78AD-A4D7-AF784E9C9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0336" y="2588720"/>
            <a:ext cx="1925167" cy="26201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chart">
            <a:extLst>
              <a:ext uri="{FF2B5EF4-FFF2-40B4-BE49-F238E27FC236}">
                <a16:creationId xmlns:a16="http://schemas.microsoft.com/office/drawing/2014/main" id="{5FD61AB6-7CF0-5B87-A05A-2B13110D7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6006197"/>
            <a:ext cx="2376264" cy="248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609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Verbrauch zu CO</a:t>
            </a:r>
            <a:r>
              <a:rPr lang="de-AT" sz="3200" baseline="-25000" dirty="0"/>
              <a:t>2</a:t>
            </a:r>
            <a:r>
              <a:rPr lang="de-AT" sz="3200" dirty="0"/>
              <a:t>-Ausstoß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der Verbrauch, desto mehr CO</a:t>
            </a:r>
            <a:r>
              <a:rPr lang="de-AT" sz="1800" baseline="-25000" dirty="0">
                <a:solidFill>
                  <a:srgbClr val="C00000"/>
                </a:solidFill>
              </a:rPr>
              <a:t>2</a:t>
            </a:r>
            <a:r>
              <a:rPr lang="de-AT" sz="1800" dirty="0">
                <a:solidFill>
                  <a:srgbClr val="C00000"/>
                </a:solidFill>
              </a:rPr>
              <a:t> wird ausgestoßen!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721671"/>
              </p:ext>
            </p:extLst>
          </p:nvPr>
        </p:nvGraphicFramePr>
        <p:xfrm>
          <a:off x="695400" y="1556792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7B85F81A-517E-9C6F-2E68-8940C5007E39}"/>
              </a:ext>
            </a:extLst>
          </p:cNvPr>
          <p:cNvSpPr txBox="1"/>
          <p:nvPr/>
        </p:nvSpPr>
        <p:spPr>
          <a:xfrm>
            <a:off x="9048328" y="404664"/>
            <a:ext cx="31683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Formatiere den Hintergrund der Folie mit der Textur </a:t>
            </a:r>
            <a:r>
              <a:rPr lang="de-DE" sz="16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Papiertüte</a:t>
            </a: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die Transparenz auf 95%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6BD8F58-AED4-5E15-0863-666ABE88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5759891"/>
            <a:ext cx="1944216" cy="76213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569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Verbrauch zu CO</a:t>
            </a:r>
            <a:r>
              <a:rPr lang="de-AT" sz="3200" baseline="-25000" dirty="0"/>
              <a:t>2</a:t>
            </a:r>
            <a:r>
              <a:rPr lang="de-AT" sz="3200" dirty="0"/>
              <a:t>-Ausstoß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der Verbrauch, desto mehr CO</a:t>
            </a:r>
            <a:r>
              <a:rPr lang="de-AT" sz="1800" baseline="-25000" dirty="0">
                <a:solidFill>
                  <a:srgbClr val="C00000"/>
                </a:solidFill>
              </a:rPr>
              <a:t>2</a:t>
            </a:r>
            <a:r>
              <a:rPr lang="de-AT" sz="1800" dirty="0">
                <a:solidFill>
                  <a:srgbClr val="C00000"/>
                </a:solidFill>
              </a:rPr>
              <a:t> wird ausgestoßen!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605153"/>
              </p:ext>
            </p:extLst>
          </p:nvPr>
        </p:nvGraphicFramePr>
        <p:xfrm>
          <a:off x="695400" y="1556792"/>
          <a:ext cx="76328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6">
            <a:extLst>
              <a:ext uri="{FF2B5EF4-FFF2-40B4-BE49-F238E27FC236}">
                <a16:creationId xmlns:a16="http://schemas.microsoft.com/office/drawing/2014/main" id="{26BD8F58-AED4-5E15-0863-666ABE88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5759891"/>
            <a:ext cx="1944216" cy="76213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E7095CD-09B2-DC13-1AAF-1ABF8C6CE38D}"/>
              </a:ext>
            </a:extLst>
          </p:cNvPr>
          <p:cNvSpPr txBox="1"/>
          <p:nvPr/>
        </p:nvSpPr>
        <p:spPr>
          <a:xfrm>
            <a:off x="8970607" y="908720"/>
            <a:ext cx="2952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Ändere die Schriftgröße der horizontalen Achse auf 10,5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baseline="0" dirty="0">
                <a:solidFill>
                  <a:srgbClr val="0070C0"/>
                </a:solidFill>
              </a:rPr>
              <a:t>Klicke auf </a:t>
            </a:r>
            <a:r>
              <a:rPr lang="de-AT" sz="1400" i="1" dirty="0">
                <a:solidFill>
                  <a:srgbClr val="0070C0"/>
                </a:solidFill>
              </a:rPr>
              <a:t>einen Autonamen und ändere die Schriftgröße.</a:t>
            </a:r>
            <a:r>
              <a:rPr lang="de-AT" sz="1400" i="1" baseline="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3911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573108"/>
              </p:ext>
            </p:extLst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2952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Platziere</a:t>
            </a:r>
            <a:r>
              <a:rPr lang="de-AT" sz="1600" baseline="0" dirty="0"/>
              <a:t> die Legende unten!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baseline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B5F0A-710A-1E0A-3AB7-603013271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980728"/>
            <a:ext cx="3015736" cy="26642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19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1683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600" dirty="0"/>
              <a:t>Weise der Verbrauchslinie (</a:t>
            </a:r>
            <a:r>
              <a:rPr lang="de-DE" sz="1600" dirty="0">
                <a:solidFill>
                  <a:srgbClr val="C00000"/>
                </a:solidFill>
              </a:rPr>
              <a:t>rot</a:t>
            </a:r>
            <a:r>
              <a:rPr lang="de-DE" sz="1600" dirty="0"/>
              <a:t>) die Sekundärachse zu.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i="1" baseline="0" dirty="0">
                <a:solidFill>
                  <a:srgbClr val="0070C0"/>
                </a:solidFill>
              </a:rPr>
              <a:t>Doppelklick auf rote Datenreihe &gt; Reihenoptionen: </a:t>
            </a:r>
            <a:r>
              <a:rPr lang="de-AT" sz="1200" b="1" i="1" baseline="0" dirty="0">
                <a:solidFill>
                  <a:srgbClr val="0070C0"/>
                </a:solidFill>
              </a:rPr>
              <a:t>Sekundärachse</a:t>
            </a:r>
            <a:r>
              <a:rPr lang="de-AT" sz="1200" i="1" baseline="0" dirty="0">
                <a:solidFill>
                  <a:srgbClr val="0070C0"/>
                </a:solidFill>
              </a:rPr>
              <a:t> wählen</a:t>
            </a:r>
            <a:endParaRPr lang="de-AT" sz="12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baseline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B802741-12FE-2FC2-515E-F2C6BD65D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328" y="1844824"/>
            <a:ext cx="2048446" cy="20138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793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841612"/>
              </p:ext>
            </p:extLst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168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400" dirty="0"/>
              <a:t>Formatiere die Datenreihen so, dass </a:t>
            </a:r>
            <a:r>
              <a:rPr lang="de-DE" sz="1400" b="1" dirty="0"/>
              <a:t>keine Linien </a:t>
            </a:r>
            <a:r>
              <a:rPr lang="de-DE" sz="1400" dirty="0"/>
              <a:t>angezeigt werden.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400" dirty="0"/>
              <a:t>Ändere die Größe der roten Markierungspunkte auf </a:t>
            </a:r>
            <a:r>
              <a:rPr lang="de-DE" sz="1400" b="1" dirty="0"/>
              <a:t>12</a:t>
            </a:r>
            <a:r>
              <a:rPr lang="de-DE" sz="1400" dirty="0"/>
              <a:t>, Füllung </a:t>
            </a:r>
            <a:r>
              <a:rPr lang="de-DE" sz="1400" b="1" dirty="0"/>
              <a:t>gelb</a:t>
            </a:r>
            <a:r>
              <a:rPr lang="de-DE" sz="14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i="1" baseline="0" dirty="0">
                <a:solidFill>
                  <a:srgbClr val="0070C0"/>
                </a:solidFill>
              </a:rPr>
              <a:t>Rechter Mausklick auf rote Datenreihe &gt;</a:t>
            </a:r>
            <a:br>
              <a:rPr lang="de-AT" sz="1200" i="1" baseline="0" dirty="0">
                <a:solidFill>
                  <a:srgbClr val="0070C0"/>
                </a:solidFill>
              </a:rPr>
            </a:br>
            <a:r>
              <a:rPr lang="de-AT" sz="1200" i="1" baseline="0" dirty="0">
                <a:solidFill>
                  <a:srgbClr val="0070C0"/>
                </a:solidFill>
              </a:rPr>
              <a:t>Datenreihen formatieren …</a:t>
            </a:r>
            <a:endParaRPr lang="de-DE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baseline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F8A795E-7A8E-36AC-1E78-55264D4A9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328" y="2204864"/>
            <a:ext cx="2088232" cy="39448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215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73740"/>
              </p:ext>
            </p:extLst>
          </p:nvPr>
        </p:nvGraphicFramePr>
        <p:xfrm>
          <a:off x="469021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24036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Achsenbeschriftungen hinzu: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</a:t>
            </a: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vertikal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Leistung</a:t>
            </a:r>
            <a:r>
              <a:rPr lang="de-AT" sz="1200" b="1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kW </a:t>
            </a:r>
            <a:br>
              <a:rPr lang="de-AT" sz="1200" b="1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</a:t>
            </a: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vertikal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b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Verbrauch in Liter/100 km</a:t>
            </a:r>
          </a:p>
          <a:p>
            <a:pPr>
              <a:spcBef>
                <a:spcPts val="1200"/>
              </a:spcBef>
            </a:pPr>
            <a:r>
              <a:rPr lang="de-AT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die Farbe der Achsenbeschriftung: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 vertikal: </a:t>
            </a:r>
            <a:r>
              <a:rPr lang="de-AT" sz="1200" b="0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blau</a:t>
            </a: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b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 vertikal: </a:t>
            </a:r>
            <a:r>
              <a:rPr lang="de-AT" sz="1200" b="0" i="0" kern="120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rot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AT" sz="1600" dirty="0"/>
              <a:t>Primärachse:</a:t>
            </a:r>
            <a:br>
              <a:rPr lang="de-AT" sz="1600" dirty="0"/>
            </a:br>
            <a:r>
              <a:rPr lang="de-AT" sz="1200" dirty="0"/>
              <a:t>Ändere das Hauptintervall </a:t>
            </a:r>
            <a:r>
              <a:rPr lang="de-AT" sz="1100" dirty="0"/>
              <a:t>(Hauptstriche) </a:t>
            </a:r>
            <a:r>
              <a:rPr lang="de-AT" sz="1200" dirty="0"/>
              <a:t>auf </a:t>
            </a:r>
            <a:r>
              <a:rPr lang="de-AT" sz="1200" b="1" dirty="0"/>
              <a:t>100</a:t>
            </a:r>
            <a:endParaRPr lang="de-AT" sz="1600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AT" sz="1600" dirty="0"/>
              <a:t>Entferne die Legende!</a:t>
            </a:r>
            <a:endParaRPr lang="de-AT" sz="16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91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256072"/>
              </p:ext>
            </p:extLst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die Schriftgröße der horizontalen Achse auf </a:t>
            </a:r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5024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279028"/>
              </p:ext>
            </p:extLst>
          </p:nvPr>
        </p:nvGraphicFramePr>
        <p:xfrm>
          <a:off x="458688" y="1628801"/>
          <a:ext cx="786956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unten zwei Clipart-Grafiken ein: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Links: Autos mit geringen Verbrauch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dirty="0"/>
              <a:t>R</a:t>
            </a:r>
            <a:r>
              <a:rPr lang="de-DE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echts: Autos mit großem Verbrauch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DB7AF86-D6C4-DF27-E729-A6BD40BC14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12024" y="4941168"/>
            <a:ext cx="2279607" cy="18448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D71EF26-9099-CB6D-C1A6-A35C25FBDE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5440364"/>
            <a:ext cx="1881928" cy="94096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847D6B5-52CA-2A55-4F00-3EDFEBC44797}"/>
              </a:ext>
            </a:extLst>
          </p:cNvPr>
          <p:cNvSpPr txBox="1"/>
          <p:nvPr/>
        </p:nvSpPr>
        <p:spPr>
          <a:xfrm>
            <a:off x="695400" y="6199420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>
                <a:solidFill>
                  <a:schemeClr val="bg1">
                    <a:lumMod val="65000"/>
                  </a:schemeClr>
                </a:solidFill>
              </a:rPr>
              <a:t>Quelle: </a:t>
            </a:r>
            <a:r>
              <a:rPr lang="de-AT" sz="1050" dirty="0" err="1">
                <a:solidFill>
                  <a:schemeClr val="bg1">
                    <a:lumMod val="65000"/>
                  </a:schemeClr>
                </a:solidFill>
              </a:rPr>
              <a:t>Pixabay</a:t>
            </a:r>
            <a:endParaRPr lang="de-AT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E7D127A-6ACC-457B-7409-2E2522276DB3}"/>
              </a:ext>
            </a:extLst>
          </p:cNvPr>
          <p:cNvSpPr txBox="1"/>
          <p:nvPr/>
        </p:nvSpPr>
        <p:spPr>
          <a:xfrm>
            <a:off x="6456040" y="6450909"/>
            <a:ext cx="12241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dirty="0">
                <a:solidFill>
                  <a:schemeClr val="bg1">
                    <a:lumMod val="65000"/>
                  </a:schemeClr>
                </a:solidFill>
              </a:rPr>
              <a:t>Quelle: </a:t>
            </a:r>
            <a:r>
              <a:rPr lang="de-AT" sz="1050" dirty="0" err="1">
                <a:solidFill>
                  <a:schemeClr val="bg1">
                    <a:lumMod val="65000"/>
                  </a:schemeClr>
                </a:solidFill>
              </a:rPr>
              <a:t>Pixabay</a:t>
            </a:r>
            <a:endParaRPr lang="de-AT" sz="10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832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Energie - Vergleich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5F41721-344A-EBD8-B21E-DE2CB3A46550}"/>
              </a:ext>
            </a:extLst>
          </p:cNvPr>
          <p:cNvSpPr txBox="1"/>
          <p:nvPr/>
        </p:nvSpPr>
        <p:spPr>
          <a:xfrm>
            <a:off x="8976320" y="620688"/>
            <a:ext cx="288032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Füge die Datei </a:t>
            </a:r>
            <a:r>
              <a:rPr lang="de-DE" b="1" i="1" dirty="0"/>
              <a:t>Energieverbrauch.xlsx</a:t>
            </a:r>
            <a:r>
              <a:rPr lang="de-DE" dirty="0"/>
              <a:t> als verknüpftes Objekt ein.</a:t>
            </a:r>
          </a:p>
          <a:p>
            <a:endParaRPr lang="de-DE" sz="1400" dirty="0"/>
          </a:p>
          <a:p>
            <a:r>
              <a:rPr lang="de-DE" sz="1200" i="1" dirty="0">
                <a:solidFill>
                  <a:srgbClr val="0070C0"/>
                </a:solidFill>
              </a:rPr>
              <a:t>Einfügen &gt; Objekt &gt; </a:t>
            </a:r>
            <a:br>
              <a:rPr lang="de-DE" sz="1200" i="1" dirty="0">
                <a:solidFill>
                  <a:srgbClr val="0070C0"/>
                </a:solidFill>
              </a:rPr>
            </a:br>
            <a:r>
              <a:rPr lang="de-DE" sz="1200" i="1" dirty="0">
                <a:solidFill>
                  <a:srgbClr val="0070C0"/>
                </a:solidFill>
              </a:rPr>
              <a:t>Aus Datei erstellen &gt;</a:t>
            </a:r>
            <a:br>
              <a:rPr lang="de-DE" sz="1200" i="1" dirty="0">
                <a:solidFill>
                  <a:srgbClr val="0070C0"/>
                </a:solidFill>
              </a:rPr>
            </a:br>
            <a:r>
              <a:rPr lang="de-DE" sz="1200" i="1" dirty="0">
                <a:solidFill>
                  <a:srgbClr val="0070C0"/>
                </a:solidFill>
              </a:rPr>
              <a:t>Durchsuchen &gt;</a:t>
            </a:r>
            <a:br>
              <a:rPr lang="de-DE" sz="1200" i="1" dirty="0">
                <a:solidFill>
                  <a:srgbClr val="0070C0"/>
                </a:solidFill>
              </a:rPr>
            </a:br>
            <a:r>
              <a:rPr lang="de-DE" sz="1200" i="1" dirty="0">
                <a:solidFill>
                  <a:srgbClr val="0070C0"/>
                </a:solidFill>
              </a:rPr>
              <a:t>Häkchen bei Verknüpfung!</a:t>
            </a:r>
            <a:br>
              <a:rPr lang="de-DE" sz="1200" i="1" dirty="0">
                <a:solidFill>
                  <a:srgbClr val="0070C0"/>
                </a:solidFill>
              </a:rPr>
            </a:br>
            <a:endParaRPr lang="de-DE" sz="1200" i="1" dirty="0">
              <a:solidFill>
                <a:srgbClr val="0070C0"/>
              </a:solidFill>
            </a:endParaRPr>
          </a:p>
          <a:p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91CECB-4BD9-FF47-83C0-37E534C23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5" y="2636911"/>
            <a:ext cx="3359696" cy="1772981"/>
          </a:xfrm>
          <a:prstGeom prst="rect">
            <a:avLst/>
          </a:prstGeom>
        </p:spPr>
      </p:pic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9E745921-532B-78BE-5332-4834CD88BF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341421"/>
              </p:ext>
            </p:extLst>
          </p:nvPr>
        </p:nvGraphicFramePr>
        <p:xfrm>
          <a:off x="839416" y="1700808"/>
          <a:ext cx="7348537" cy="357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347838" imgH="3570647" progId="Excel.Sheet.12">
                  <p:link updateAutomatic="1"/>
                </p:oleObj>
              </mc:Choice>
              <mc:Fallback>
                <p:oleObj name="Worksheet" r:id="rId4" imgW="7347838" imgH="357064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9416" y="1700808"/>
                        <a:ext cx="7348537" cy="3570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5124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Energie - Vergleich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40C9B15-B37A-7A41-59E3-04BA9F61ECA3}"/>
              </a:ext>
            </a:extLst>
          </p:cNvPr>
          <p:cNvSpPr txBox="1"/>
          <p:nvPr/>
        </p:nvSpPr>
        <p:spPr>
          <a:xfrm>
            <a:off x="9120336" y="404664"/>
            <a:ext cx="295232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/>
              <a:t>Öffne die Datei </a:t>
            </a:r>
            <a:r>
              <a:rPr lang="de-AT" b="1" i="1" dirty="0"/>
              <a:t>Energieverbrauch.xlsx.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dirty="0"/>
              <a:t>Kopiere</a:t>
            </a:r>
            <a:r>
              <a:rPr lang="de-AT" sz="1400" baseline="0" dirty="0"/>
              <a:t> das Diagramm als Verknüpfung (Standardeinstellung) in die Folie.</a:t>
            </a:r>
          </a:p>
          <a:p>
            <a:pPr>
              <a:spcBef>
                <a:spcPts val="1200"/>
              </a:spcBef>
            </a:pPr>
            <a:r>
              <a:rPr lang="de-AT" baseline="0" dirty="0"/>
              <a:t>Wähle ein beliebiges Design und übernimm es </a:t>
            </a:r>
            <a:r>
              <a:rPr lang="de-AT" b="1" baseline="0" dirty="0"/>
              <a:t>nur für diese Folie!</a:t>
            </a:r>
          </a:p>
          <a:p>
            <a:pPr>
              <a:spcBef>
                <a:spcPts val="600"/>
              </a:spcBef>
            </a:pPr>
            <a:r>
              <a:rPr lang="de-AT" sz="1400" i="1" dirty="0">
                <a:solidFill>
                  <a:srgbClr val="0070C0"/>
                </a:solidFill>
              </a:rPr>
              <a:t>Entwurf &gt; Designs …</a:t>
            </a:r>
          </a:p>
          <a:p>
            <a:endParaRPr lang="de-AT" dirty="0"/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948440"/>
              </p:ext>
            </p:extLst>
          </p:nvPr>
        </p:nvGraphicFramePr>
        <p:xfrm>
          <a:off x="1055440" y="1700808"/>
          <a:ext cx="676875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9446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5BDDB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982254"/>
              </p:ext>
            </p:extLst>
          </p:nvPr>
        </p:nvGraphicFramePr>
        <p:xfrm>
          <a:off x="335360" y="12793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C:\Users\user\AppData\Local\Microsoft\Windows\Temporary Internet Files\Content.IE5\H1BL9BAM\MC90043768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5301208"/>
            <a:ext cx="1133666" cy="116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AppData\Local\Microsoft\Windows\Temporary Internet Files\Content.IE5\655VO1C5\MC900361230[1].wmf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7244">
            <a:off x="6267975" y="5396598"/>
            <a:ext cx="2108971" cy="97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bgerundetes Rechteck 2"/>
          <p:cNvSpPr/>
          <p:nvPr/>
        </p:nvSpPr>
        <p:spPr>
          <a:xfrm>
            <a:off x="8928244" y="156007"/>
            <a:ext cx="3038128" cy="64807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Das Diagramm zeigt, dass höhere Motorleistung einen höheren Verbrauch verursacht.</a:t>
            </a:r>
            <a:br>
              <a:rPr lang="de-AT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de-A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de-AT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Zwei Automodelle verbrauchen deutlich mehr als andere mit ähnlicher Leistung (kW)! </a:t>
            </a:r>
            <a:br>
              <a:rPr lang="de-AT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de-AT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Welche sind das?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6042F2E3-99C5-41DB-E84C-2BCCCF837DE7}"/>
              </a:ext>
            </a:extLst>
          </p:cNvPr>
          <p:cNvSpPr/>
          <p:nvPr/>
        </p:nvSpPr>
        <p:spPr>
          <a:xfrm>
            <a:off x="4583832" y="2780927"/>
            <a:ext cx="1296144" cy="1152129"/>
          </a:xfrm>
          <a:prstGeom prst="roundRect">
            <a:avLst/>
          </a:prstGeom>
          <a:noFill/>
          <a:ln w="57150">
            <a:solidFill>
              <a:srgbClr val="FF0000">
                <a:alpha val="5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4966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Office PowerPoint</Application>
  <PresentationFormat>Breitbild</PresentationFormat>
  <Paragraphs>128</Paragraphs>
  <Slides>16</Slides>
  <Notes>15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Links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Century Gothic</vt:lpstr>
      <vt:lpstr>Trebuchet MS</vt:lpstr>
      <vt:lpstr>Wingdings 3</vt:lpstr>
      <vt:lpstr>Facette</vt:lpstr>
      <vt:lpstr>Fetzen</vt:lpstr>
      <vt:lpstr>C:\Users\xAdmin\Desktop\Advanced Präsentation\Dateien auf Easy4Me\Energieverbrauch.xlsx</vt:lpstr>
      <vt:lpstr>Diagramme bearbeiten</vt:lpstr>
      <vt:lpstr>Zusammenhang Verbrauch zu CO2-Ausstoß Je höher der Verbrauch, desto mehr CO2 wird ausgestoßen!</vt:lpstr>
      <vt:lpstr>Zusammenhang Verbrauch zu CO2-Ausstoß Je höher der Verbrauch, desto mehr CO2 wird ausgestoßen!</vt:lpstr>
      <vt:lpstr>Zusammenhang Verbrauch zu CO2-Ausstoß Je höher der Verbrauch, desto mehr CO2 wird ausgestoßen!</vt:lpstr>
      <vt:lpstr>Zusammenhang Verbrauch zu CO2-Ausstoß Je höher der Verbrauch, desto mehr CO2 wird ausgestoßen!</vt:lpstr>
      <vt:lpstr>Zusammenhang Verbrauch zu CO2-Ausstoß Je höher der Verbrauch, desto mehr CO2 wird ausgestoßen!</vt:lpstr>
      <vt:lpstr>Zusammenhang Verbrauch zu CO2-Ausstoß Je höher der Verbrauch, desto mehr CO2 wird ausgestoßen!</vt:lpstr>
      <vt:lpstr>Spritsparer - Spritfresser</vt:lpstr>
      <vt:lpstr>Spritsparer - Spritfresser</vt:lpstr>
      <vt:lpstr>Spritsparer - Spritfresser</vt:lpstr>
      <vt:lpstr>Spritsparer - Spritfresser</vt:lpstr>
      <vt:lpstr>Spritsparer - Spritfresser</vt:lpstr>
      <vt:lpstr>Spritsparer - Spritfresser</vt:lpstr>
      <vt:lpstr>Energie - Vergleich</vt:lpstr>
      <vt:lpstr>Energie - Vergleich</vt:lpstr>
      <vt:lpstr>Spritsparer - Spritfresser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Easy4Me.info</dc:creator>
  <cp:lastModifiedBy>Alois Klotz</cp:lastModifiedBy>
  <cp:revision>32</cp:revision>
  <dcterms:created xsi:type="dcterms:W3CDTF">2014-01-05T17:07:47Z</dcterms:created>
  <dcterms:modified xsi:type="dcterms:W3CDTF">2022-08-16T08:08:24Z</dcterms:modified>
</cp:coreProperties>
</file>