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5" r:id="rId4"/>
    <p:sldId id="269" r:id="rId5"/>
    <p:sldId id="266" r:id="rId6"/>
    <p:sldId id="258" r:id="rId7"/>
    <p:sldId id="259" r:id="rId8"/>
    <p:sldId id="260" r:id="rId9"/>
    <p:sldId id="261" r:id="rId10"/>
    <p:sldId id="262" r:id="rId11"/>
    <p:sldId id="264" r:id="rId12"/>
    <p:sldId id="263" r:id="rId13"/>
    <p:sldId id="270" r:id="rId14"/>
    <p:sldId id="271" r:id="rId15"/>
    <p:sldId id="267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86965" autoAdjust="0"/>
  </p:normalViewPr>
  <p:slideViewPr>
    <p:cSldViewPr snapToGrid="0">
      <p:cViewPr varScale="1">
        <p:scale>
          <a:sx n="151" d="100"/>
          <a:sy n="151" d="100"/>
        </p:scale>
        <p:origin x="702" y="1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2" d="100"/>
          <a:sy n="102" d="100"/>
        </p:scale>
        <p:origin x="239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D3976-52F9-4356-954C-CF29BE2F394B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C515F-9CA4-42DC-A381-30BECB1680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2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2215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7854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1446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0090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30677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324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6165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45434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4883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5797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383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5006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140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687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17099-593A-47D9-A597-096C0661ECA5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382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1709738"/>
            <a:ext cx="10515600" cy="2852737"/>
          </a:xfrm>
        </p:spPr>
        <p:txBody>
          <a:bodyPr/>
          <a:lstStyle/>
          <a:p>
            <a:r>
              <a:rPr lang="de-DE" dirty="0"/>
              <a:t>Gletscherwelt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body" idx="4294967295"/>
          </p:nvPr>
        </p:nvSpPr>
        <p:spPr>
          <a:xfrm>
            <a:off x="0" y="4589463"/>
            <a:ext cx="10515600" cy="1500187"/>
          </a:xfrm>
        </p:spPr>
        <p:txBody>
          <a:bodyPr/>
          <a:lstStyle/>
          <a:p>
            <a:r>
              <a:rPr lang="de-DE" dirty="0"/>
              <a:t>Gletscher, Vegetation und Tierwelt</a:t>
            </a:r>
            <a:endParaRPr lang="de-AT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88E0CCE-0E6C-4487-B174-5226B7E9A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918" y="675078"/>
            <a:ext cx="6316230" cy="421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84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Gletscherzunge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0" y="1250184"/>
            <a:ext cx="4451131" cy="1831975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Die Zunge war einmal länger und hinterließ eine Endmoräne, die heute den See staut. </a:t>
            </a:r>
            <a:endParaRPr lang="de-AT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50B801C-57E9-4267-A5A1-B739CF88CD1C}"/>
              </a:ext>
            </a:extLst>
          </p:cNvPr>
          <p:cNvGrpSpPr/>
          <p:nvPr/>
        </p:nvGrpSpPr>
        <p:grpSpPr>
          <a:xfrm>
            <a:off x="554465" y="1690688"/>
            <a:ext cx="10246615" cy="4610652"/>
            <a:chOff x="554465" y="1690688"/>
            <a:chExt cx="10246615" cy="4610652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465" y="1690688"/>
              <a:ext cx="5202073" cy="3456753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928626"/>
              <a:ext cx="4705080" cy="33727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9209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Ufermoränen bzw. Seitenmoränen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09" y="1767259"/>
            <a:ext cx="6939455" cy="4351338"/>
          </a:xfrm>
        </p:spPr>
      </p:pic>
      <p:sp>
        <p:nvSpPr>
          <p:cNvPr id="5" name="Textfeld 4"/>
          <p:cNvSpPr txBox="1"/>
          <p:nvPr/>
        </p:nvSpPr>
        <p:spPr>
          <a:xfrm>
            <a:off x="8219872" y="1767259"/>
            <a:ext cx="35408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Der Gletscher hat sich weit zurückgezogen.</a:t>
            </a:r>
          </a:p>
          <a:p>
            <a:endParaRPr lang="de-DE" dirty="0"/>
          </a:p>
          <a:p>
            <a:r>
              <a:rPr lang="de-DE" dirty="0"/>
              <a:t>Riesige Ufermoränen wurden vom ehemaligen Gletscher abgelagert.</a:t>
            </a:r>
          </a:p>
          <a:p>
            <a:endParaRPr lang="de-DE" dirty="0"/>
          </a:p>
          <a:p>
            <a:r>
              <a:rPr lang="de-DE" dirty="0"/>
              <a:t>Beachte die Personen in der Mitte des Bildes als Größenvergleich!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76402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Gletschertopf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661" y="1923954"/>
            <a:ext cx="5799890" cy="4314901"/>
          </a:xfrm>
        </p:spPr>
      </p:pic>
      <p:sp>
        <p:nvSpPr>
          <p:cNvPr id="6" name="Textfeld 5"/>
          <p:cNvSpPr txBox="1"/>
          <p:nvPr/>
        </p:nvSpPr>
        <p:spPr>
          <a:xfrm>
            <a:off x="7033096" y="1690688"/>
            <a:ext cx="4194243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Schmelzwasserbäche stürzen durch Eisspalten auf den Gletscher.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Das Wasser prallt mit großer Energie auf den Felsen.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Das Wasser staute sich unter dem Eis.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dirty="0"/>
              <a:t>Der Topf wird durch die hohe Wassergeschwindigkeit (bis 200 km/h) und Steinchen ausgefräst.</a:t>
            </a:r>
          </a:p>
          <a:p>
            <a:endParaRPr lang="de-AT" dirty="0"/>
          </a:p>
        </p:txBody>
      </p:sp>
      <p:sp>
        <p:nvSpPr>
          <p:cNvPr id="7" name="Legende: Linie 6">
            <a:extLst>
              <a:ext uri="{FF2B5EF4-FFF2-40B4-BE49-F238E27FC236}">
                <a16:creationId xmlns:a16="http://schemas.microsoft.com/office/drawing/2014/main" id="{449ECF70-C46A-438C-B4E9-BE9C2C77DC78}"/>
              </a:ext>
            </a:extLst>
          </p:cNvPr>
          <p:cNvSpPr/>
          <p:nvPr/>
        </p:nvSpPr>
        <p:spPr>
          <a:xfrm>
            <a:off x="7867067" y="4814620"/>
            <a:ext cx="1937657" cy="754743"/>
          </a:xfrm>
          <a:prstGeom prst="borderCallout1">
            <a:avLst>
              <a:gd name="adj1" fmla="val 18750"/>
              <a:gd name="adj2" fmla="val -8333"/>
              <a:gd name="adj3" fmla="val -115829"/>
              <a:gd name="adj4" fmla="val -1928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ca. 20 cm Durchmesser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06A6558-5CB9-07BB-F9A2-FF1B8BD39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687" y="3330864"/>
            <a:ext cx="2089490" cy="30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54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Gletscherschliff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58" y="3117647"/>
            <a:ext cx="4048750" cy="2690374"/>
          </a:xfrm>
        </p:spPr>
      </p:pic>
      <p:sp>
        <p:nvSpPr>
          <p:cNvPr id="5" name="Textfeld 4"/>
          <p:cNvSpPr txBox="1"/>
          <p:nvPr/>
        </p:nvSpPr>
        <p:spPr>
          <a:xfrm>
            <a:off x="5023044" y="1592907"/>
            <a:ext cx="630875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/>
              <a:t>Der Gletscher gleitet über den Felsuntergrund und schleift durch das Gewicht diesen ab.</a:t>
            </a:r>
          </a:p>
          <a:p>
            <a:pPr>
              <a:spcAft>
                <a:spcPts val="1200"/>
              </a:spcAft>
            </a:pPr>
            <a:r>
              <a:rPr lang="de-DE" dirty="0"/>
              <a:t>Mitgeführtes Schuttmaterial kratzt auf dem Felsen und erzeugt Schrammen und Rillen.</a:t>
            </a:r>
          </a:p>
          <a:p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2AFB6D6-E31F-4A54-A753-9D75AA2A66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847" y="3162086"/>
            <a:ext cx="2890517" cy="196495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4289604-88EE-40EC-9FF6-BB6042771DA5}"/>
              </a:ext>
            </a:extLst>
          </p:cNvPr>
          <p:cNvSpPr txBox="1"/>
          <p:nvPr/>
        </p:nvSpPr>
        <p:spPr>
          <a:xfrm>
            <a:off x="8668354" y="5285025"/>
            <a:ext cx="2482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Die Schrammen werden </a:t>
            </a:r>
            <a:r>
              <a:rPr lang="de-AT" b="1" dirty="0" err="1"/>
              <a:t>Kritzung</a:t>
            </a:r>
            <a:r>
              <a:rPr lang="de-AT" dirty="0"/>
              <a:t> genannt.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B2F1A3C-5684-4D5B-A5C2-1B5A6F0153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602" y="3127409"/>
            <a:ext cx="3354033" cy="1999627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9288BFC-A051-49E5-8248-802FF8B46621}"/>
              </a:ext>
            </a:extLst>
          </p:cNvPr>
          <p:cNvSpPr txBox="1"/>
          <p:nvPr/>
        </p:nvSpPr>
        <p:spPr>
          <a:xfrm>
            <a:off x="5066658" y="5366013"/>
            <a:ext cx="3435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Der Gletscher führt Steine mit.</a:t>
            </a:r>
          </a:p>
        </p:txBody>
      </p:sp>
    </p:spTree>
    <p:extLst>
      <p:ext uri="{BB962C8B-B14F-4D97-AF65-F5344CB8AC3E}">
        <p14:creationId xmlns:p14="http://schemas.microsoft.com/office/powerpoint/2010/main" val="192402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Gletscherbach</a:t>
            </a:r>
            <a:endParaRPr lang="de-AT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288" y="2271456"/>
            <a:ext cx="6395575" cy="4263717"/>
          </a:xfrm>
        </p:spPr>
      </p:pic>
      <p:sp>
        <p:nvSpPr>
          <p:cNvPr id="7" name="Textfeld 6"/>
          <p:cNvSpPr txBox="1"/>
          <p:nvPr/>
        </p:nvSpPr>
        <p:spPr>
          <a:xfrm>
            <a:off x="838200" y="1506022"/>
            <a:ext cx="4193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Ein Bach gräbt sich im Gletscher ein.</a:t>
            </a:r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7970" y="1576609"/>
            <a:ext cx="4416974" cy="3179647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hteck 10"/>
          <p:cNvSpPr/>
          <p:nvPr/>
        </p:nvSpPr>
        <p:spPr>
          <a:xfrm>
            <a:off x="4681182" y="5138382"/>
            <a:ext cx="1091313" cy="916285"/>
          </a:xfrm>
          <a:prstGeom prst="rect">
            <a:avLst/>
          </a:prstGeom>
          <a:solidFill>
            <a:srgbClr val="5B9BD5">
              <a:alpha val="14902"/>
            </a:srgbClr>
          </a:solidFill>
          <a:ln w="6032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cxnSp>
        <p:nvCxnSpPr>
          <p:cNvPr id="13" name="Gerader Verbinder 12"/>
          <p:cNvCxnSpPr>
            <a:cxnSpLocks/>
            <a:stCxn id="11" idx="3"/>
          </p:cNvCxnSpPr>
          <p:nvPr/>
        </p:nvCxnSpPr>
        <p:spPr>
          <a:xfrm flipV="1">
            <a:off x="5772495" y="4756256"/>
            <a:ext cx="1092329" cy="840269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23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Gletschermilch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24258"/>
            <a:ext cx="6417425" cy="4264429"/>
          </a:xfrm>
        </p:spPr>
      </p:pic>
      <p:sp>
        <p:nvSpPr>
          <p:cNvPr id="5" name="Rechteck 4"/>
          <p:cNvSpPr/>
          <p:nvPr/>
        </p:nvSpPr>
        <p:spPr>
          <a:xfrm>
            <a:off x="7509752" y="2091846"/>
            <a:ext cx="46011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b="1" dirty="0"/>
              <a:t>Gletschermilch</a:t>
            </a:r>
            <a:r>
              <a:rPr lang="de-AT" dirty="0"/>
              <a:t> bezeichnet das grau oder weiß getrübte Abflusswasser eines Gletschers. </a:t>
            </a:r>
          </a:p>
          <a:p>
            <a:endParaRPr lang="de-AT" dirty="0"/>
          </a:p>
          <a:p>
            <a:r>
              <a:rPr lang="de-AT" dirty="0"/>
              <a:t>Die Trübung entsteht durch den Transport fein zerriebenen Gesteins im Wasser</a:t>
            </a:r>
          </a:p>
        </p:txBody>
      </p:sp>
    </p:spTree>
    <p:extLst>
      <p:ext uri="{BB962C8B-B14F-4D97-AF65-F5344CB8AC3E}">
        <p14:creationId xmlns:p14="http://schemas.microsoft.com/office/powerpoint/2010/main" val="3069607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Gletschermilch - See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86" y="1768509"/>
            <a:ext cx="6548337" cy="4351338"/>
          </a:xfrm>
          <a:ln w="57150">
            <a:noFill/>
          </a:ln>
        </p:spPr>
      </p:pic>
      <p:sp>
        <p:nvSpPr>
          <p:cNvPr id="5" name="Textfeld 4"/>
          <p:cNvSpPr txBox="1"/>
          <p:nvPr/>
        </p:nvSpPr>
        <p:spPr>
          <a:xfrm>
            <a:off x="7908586" y="1768509"/>
            <a:ext cx="3554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Trifft Sonnenlicht auf einem See mit Gletschermilch, werden die blaugrünen Anteile reflektiert.</a:t>
            </a:r>
          </a:p>
          <a:p>
            <a:r>
              <a:rPr lang="de-DE" dirty="0"/>
              <a:t>Der See erscheint türkis.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67781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Gletschertor</a:t>
            </a:r>
            <a:endParaRPr lang="de-AT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98618"/>
            <a:ext cx="6416475" cy="4263717"/>
          </a:xfrm>
        </p:spPr>
      </p:pic>
      <p:sp>
        <p:nvSpPr>
          <p:cNvPr id="7" name="Textfeld 6"/>
          <p:cNvSpPr txBox="1"/>
          <p:nvPr/>
        </p:nvSpPr>
        <p:spPr>
          <a:xfrm>
            <a:off x="7791855" y="1828799"/>
            <a:ext cx="35619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Das Gletschertor kann einstürzen, es sollte daher nicht betreten werden.</a:t>
            </a:r>
          </a:p>
          <a:p>
            <a:endParaRPr lang="de-DE" dirty="0"/>
          </a:p>
          <a:p>
            <a:r>
              <a:rPr lang="de-DE" dirty="0"/>
              <a:t>Der Gletscher ist teilweise mit Moränenschutt bedeckt.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02287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Gletscherspalten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59" y="1786715"/>
            <a:ext cx="6548337" cy="4351338"/>
          </a:xfrm>
        </p:spPr>
      </p:pic>
      <p:sp>
        <p:nvSpPr>
          <p:cNvPr id="6" name="Textfeld 5"/>
          <p:cNvSpPr txBox="1"/>
          <p:nvPr/>
        </p:nvSpPr>
        <p:spPr>
          <a:xfrm>
            <a:off x="7957226" y="1786715"/>
            <a:ext cx="33965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Der Gletscherfläche ist nach außen gewölbt. </a:t>
            </a:r>
          </a:p>
          <a:p>
            <a:endParaRPr lang="de-DE" dirty="0"/>
          </a:p>
          <a:p>
            <a:r>
              <a:rPr lang="de-DE" dirty="0"/>
              <a:t>Durch die Dehnung entstehen Spalten.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25400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Schichtung des Gletschers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21" y="1786714"/>
            <a:ext cx="5799890" cy="4351338"/>
          </a:xfrm>
        </p:spPr>
      </p:pic>
      <p:sp>
        <p:nvSpPr>
          <p:cNvPr id="5" name="Textfeld 4"/>
          <p:cNvSpPr txBox="1"/>
          <p:nvPr/>
        </p:nvSpPr>
        <p:spPr>
          <a:xfrm>
            <a:off x="7033096" y="2214731"/>
            <a:ext cx="41942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Schneeschichten werden alljährlich aufgebaut und bilden später Gletschereis.</a:t>
            </a:r>
          </a:p>
          <a:p>
            <a:endParaRPr lang="de-DE" dirty="0"/>
          </a:p>
          <a:p>
            <a:r>
              <a:rPr lang="de-DE" dirty="0"/>
              <a:t>Die Schichtung ist in der Spalte sehr gut sichtbar.</a:t>
            </a:r>
            <a:endParaRPr lang="de-AT" dirty="0"/>
          </a:p>
        </p:txBody>
      </p:sp>
      <p:sp>
        <p:nvSpPr>
          <p:cNvPr id="6" name="Textfeld 5"/>
          <p:cNvSpPr txBox="1"/>
          <p:nvPr/>
        </p:nvSpPr>
        <p:spPr>
          <a:xfrm>
            <a:off x="7033097" y="1690688"/>
            <a:ext cx="4194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Akkumulationsgebiet (=Nährgebiet)</a:t>
            </a:r>
            <a:endParaRPr lang="de-AT" dirty="0"/>
          </a:p>
        </p:txBody>
      </p:sp>
      <p:sp>
        <p:nvSpPr>
          <p:cNvPr id="7" name="Legende: Linie 6">
            <a:extLst>
              <a:ext uri="{FF2B5EF4-FFF2-40B4-BE49-F238E27FC236}">
                <a16:creationId xmlns:a16="http://schemas.microsoft.com/office/drawing/2014/main" id="{449ECF70-C46A-438C-B4E9-BE9C2C77DC78}"/>
              </a:ext>
            </a:extLst>
          </p:cNvPr>
          <p:cNvSpPr/>
          <p:nvPr/>
        </p:nvSpPr>
        <p:spPr>
          <a:xfrm>
            <a:off x="7757885" y="4310743"/>
            <a:ext cx="1937657" cy="754743"/>
          </a:xfrm>
          <a:prstGeom prst="borderCallout1">
            <a:avLst>
              <a:gd name="adj1" fmla="val 18750"/>
              <a:gd name="adj2" fmla="val -8333"/>
              <a:gd name="adj3" fmla="val 74038"/>
              <a:gd name="adj4" fmla="val -1358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73126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Schichtung des Gletschers am Ortler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7889131" y="2533365"/>
            <a:ext cx="419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Maximale </a:t>
            </a:r>
            <a:r>
              <a:rPr lang="de-DE" dirty="0" err="1"/>
              <a:t>Eisdicke</a:t>
            </a:r>
            <a:r>
              <a:rPr lang="de-DE" dirty="0"/>
              <a:t>: 75 m</a:t>
            </a:r>
          </a:p>
          <a:p>
            <a:r>
              <a:rPr lang="de-DE" dirty="0"/>
              <a:t>Übergang von Firn zu Eis: in 24 m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889131" y="1669307"/>
            <a:ext cx="3209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Gletscheruntersuchung 2010</a:t>
            </a:r>
            <a:endParaRPr lang="de-AT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38" y="1690688"/>
            <a:ext cx="3648051" cy="2424112"/>
          </a:xfrm>
        </p:spPr>
      </p:pic>
      <p:sp>
        <p:nvSpPr>
          <p:cNvPr id="7" name="Pfeil: nach links 6">
            <a:extLst>
              <a:ext uri="{FF2B5EF4-FFF2-40B4-BE49-F238E27FC236}">
                <a16:creationId xmlns:a16="http://schemas.microsoft.com/office/drawing/2014/main" id="{01DDDE67-39A2-419E-A235-D8EBBA6BC8B9}"/>
              </a:ext>
            </a:extLst>
          </p:cNvPr>
          <p:cNvSpPr/>
          <p:nvPr/>
        </p:nvSpPr>
        <p:spPr>
          <a:xfrm rot="7641189">
            <a:off x="2900508" y="2751353"/>
            <a:ext cx="634621" cy="1741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CA6F6A6-4624-41C7-844A-31D018D274AA}"/>
              </a:ext>
            </a:extLst>
          </p:cNvPr>
          <p:cNvSpPr txBox="1"/>
          <p:nvPr/>
        </p:nvSpPr>
        <p:spPr>
          <a:xfrm>
            <a:off x="3217818" y="3143495"/>
            <a:ext cx="144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>
                <a:solidFill>
                  <a:schemeClr val="bg1"/>
                </a:solidFill>
              </a:rPr>
              <a:t>Auf dem Gletscher sind Personen zu sehen.</a:t>
            </a:r>
          </a:p>
        </p:txBody>
      </p:sp>
    </p:spTree>
    <p:extLst>
      <p:ext uri="{BB962C8B-B14F-4D97-AF65-F5344CB8AC3E}">
        <p14:creationId xmlns:p14="http://schemas.microsoft.com/office/powerpoint/2010/main" val="2846248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0E9C7E-99D1-44E5-B6C6-D2E297831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451" y="694341"/>
            <a:ext cx="10515600" cy="1325563"/>
          </a:xfrm>
        </p:spPr>
        <p:txBody>
          <a:bodyPr/>
          <a:lstStyle/>
          <a:p>
            <a:r>
              <a:rPr lang="de-AT" dirty="0"/>
              <a:t>Beispiel </a:t>
            </a:r>
            <a:r>
              <a:rPr lang="de-AT" dirty="0" err="1"/>
              <a:t>Oberwalder</a:t>
            </a:r>
            <a:r>
              <a:rPr lang="de-AT" dirty="0"/>
              <a:t>-Hütte 2930 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68ECA98-9564-4F1D-9660-D0122F1B43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49120"/>
            <a:ext cx="5686567" cy="319869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98215F2-E444-4D64-8FC2-B0AFD593A1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907" y="2349120"/>
            <a:ext cx="4769893" cy="317992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CC60D51-7603-4F56-A82A-991DE719CD2D}"/>
              </a:ext>
            </a:extLst>
          </p:cNvPr>
          <p:cNvSpPr txBox="1"/>
          <p:nvPr/>
        </p:nvSpPr>
        <p:spPr>
          <a:xfrm>
            <a:off x="838200" y="5766179"/>
            <a:ext cx="10434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Neuer Zustieg über dem gesicherten Steig. </a:t>
            </a:r>
          </a:p>
          <a:p>
            <a:r>
              <a:rPr lang="de-AT" dirty="0"/>
              <a:t>Der Gletscher ist soweit zurückgegangen, dass der alte Weg über den Gletscher nicht mehr möglich ist.</a:t>
            </a:r>
          </a:p>
        </p:txBody>
      </p:sp>
    </p:spTree>
    <p:extLst>
      <p:ext uri="{BB962C8B-B14F-4D97-AF65-F5344CB8AC3E}">
        <p14:creationId xmlns:p14="http://schemas.microsoft.com/office/powerpoint/2010/main" val="2817671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83D074-8571-45C8-83C8-64B9423FB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Rückgang des Gletschers, Beispiel </a:t>
            </a:r>
            <a:r>
              <a:rPr lang="de-AT" dirty="0" err="1"/>
              <a:t>Pasterze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844C5B0-BFA6-4201-BF9A-697A6D0320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70038"/>
            <a:ext cx="7631942" cy="508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53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6" y="1446064"/>
            <a:ext cx="10505872" cy="4923312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515566" y="1439694"/>
            <a:ext cx="10505872" cy="491246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Vegetation in der Gletscherregion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627" y="1690687"/>
            <a:ext cx="3059588" cy="20330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83761"/>
            <a:ext cx="3011018" cy="20330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191" y="1690687"/>
            <a:ext cx="3251653" cy="2026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16425"/>
            <a:ext cx="3013762" cy="20147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0627" y="4035879"/>
            <a:ext cx="3059588" cy="19952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643" y="4022443"/>
            <a:ext cx="3210201" cy="20087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5627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</Words>
  <Application>Microsoft Office PowerPoint</Application>
  <PresentationFormat>Breitbild</PresentationFormat>
  <Paragraphs>56</Paragraphs>
  <Slides>15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Gletscherwelt</vt:lpstr>
      <vt:lpstr>Gletscherzunge</vt:lpstr>
      <vt:lpstr>Ufermoränen bzw. Seitenmoränen</vt:lpstr>
      <vt:lpstr>Gletschertopf</vt:lpstr>
      <vt:lpstr>Gletscherschliff</vt:lpstr>
      <vt:lpstr>Gletscherbach</vt:lpstr>
      <vt:lpstr>Gletschermilch</vt:lpstr>
      <vt:lpstr>Gletschermilch - See</vt:lpstr>
      <vt:lpstr>Gletschertor</vt:lpstr>
      <vt:lpstr>Gletscherspalten</vt:lpstr>
      <vt:lpstr>Schichtung des Gletschers</vt:lpstr>
      <vt:lpstr>Schichtung des Gletschers am Ortler</vt:lpstr>
      <vt:lpstr>Beispiel Oberwalder-Hütte 2930 m</vt:lpstr>
      <vt:lpstr>Rückgang des Gletschers, Beispiel Pasterze</vt:lpstr>
      <vt:lpstr>Vegetation in der Gletscherregion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2023-05-10T13:27:51Z</dcterms:created>
  <dcterms:modified xsi:type="dcterms:W3CDTF">2024-11-16T21:27:02Z</dcterms:modified>
</cp:coreProperties>
</file>